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4" r:id="rId12"/>
    <p:sldId id="266" r:id="rId13"/>
    <p:sldId id="267" r:id="rId14"/>
    <p:sldId id="305" r:id="rId15"/>
    <p:sldId id="268" r:id="rId16"/>
    <p:sldId id="269" r:id="rId17"/>
    <p:sldId id="306" r:id="rId18"/>
    <p:sldId id="271" r:id="rId19"/>
    <p:sldId id="273" r:id="rId20"/>
    <p:sldId id="272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4" r:id="rId34"/>
    <p:sldId id="286" r:id="rId35"/>
    <p:sldId id="287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288" r:id="rId51"/>
    <p:sldId id="308" r:id="rId52"/>
    <p:sldId id="289" r:id="rId53"/>
    <p:sldId id="307" r:id="rId54"/>
    <p:sldId id="309" r:id="rId55"/>
    <p:sldId id="310" r:id="rId56"/>
    <p:sldId id="311" r:id="rId57"/>
    <p:sldId id="312" r:id="rId58"/>
    <p:sldId id="313" r:id="rId59"/>
    <p:sldId id="315" r:id="rId60"/>
    <p:sldId id="314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59FA7D09-2C77-49A2-93BC-10F2D23763D8}">
          <p14:sldIdLst>
            <p14:sldId id="256"/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Untitled Section" id="{98219954-0498-42A6-B4C1-0BD833B03664}">
          <p14:sldIdLst>
            <p14:sldId id="263"/>
            <p14:sldId id="264"/>
            <p14:sldId id="265"/>
            <p14:sldId id="304"/>
            <p14:sldId id="266"/>
            <p14:sldId id="267"/>
            <p14:sldId id="305"/>
            <p14:sldId id="268"/>
            <p14:sldId id="269"/>
            <p14:sldId id="306"/>
            <p14:sldId id="271"/>
            <p14:sldId id="273"/>
            <p14:sldId id="272"/>
            <p14:sldId id="27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288"/>
            <p14:sldId id="308"/>
            <p14:sldId id="289"/>
            <p14:sldId id="307"/>
            <p14:sldId id="309"/>
            <p14:sldId id="310"/>
            <p14:sldId id="311"/>
            <p14:sldId id="312"/>
            <p14:sldId id="313"/>
            <p14:sldId id="315"/>
            <p14:sldId id="314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9A8E3-330D-46DD-8E86-13608C16931E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9135C-50C5-4BD5-9202-E5765D272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7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73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1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8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21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41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42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41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07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52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77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5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1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15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5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23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61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68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6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8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02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01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2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3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71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78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57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575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11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233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07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4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78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4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4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91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71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6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30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674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742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639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94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39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4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439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325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749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31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07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66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26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55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F9135C-50C5-4BD5-9202-E5765D272A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1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600C-4500-9CCA-7C5B-0484EF59E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2AD08-7C5F-9267-4404-DBE65362A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AF3D5-BC63-56D9-44FE-497A38E9B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9EA68-2E16-069C-BB78-4E09F264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09C0B-1E3B-5F01-A899-8D6C56C5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5E83-25DD-D4BA-BF9B-B1ACCD84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13012-C1AE-247C-EDE3-DDA3E69B4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D177B-BAB9-5D73-94E5-371C47B49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7270B-24F0-769E-EFF3-3B990CFE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2B94A-4953-A7BF-8D56-4ED7B160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37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C4175D-64A0-E539-E39A-432404605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33E16-47DF-40BC-2389-C43C033CB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25170-42B3-2FCF-D89F-1CBE544B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97A34-B79B-927F-2074-8404C066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AA218-FA67-07DD-6A65-00385AE90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0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5A3E-147F-2120-A322-414A0931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1109B-D184-7D95-EC58-A254A3DBC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8DCE8-64F9-F292-005A-721197AF0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118A-D1C0-8766-F6E4-BC6C0F60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3E703-E501-4B24-FB13-24076F18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8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9E06-54EA-F173-9F17-2E974842D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0419A-513C-58F5-EB5E-93D940E2A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A996A-ECF0-2546-7E5D-2B508DB17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88D83-B341-AF33-731A-72F41635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3B93-4769-CB32-A855-EB5AB61E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3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1D01-CB27-8A4A-D35F-B8F894DA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E8F91-A294-141E-F544-012EBB599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6BB99-9A20-C717-2181-7529DB77E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0C298-EB11-7136-9391-01179FFF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9A44A-2220-420A-7D2A-3D3844DB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F9420-4B1E-BE2C-FA79-B11741AE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1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9FCE-1D21-BEF6-8B9C-66AC1DE1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8D576-A26B-A3BC-998B-DAAAD3BBA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6E70E-5468-5A97-8F18-E4FBC3146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E2AB4-3A98-5D84-88DA-9A95CDC8D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21AB8-9623-6DC7-53C1-12431037A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26C15-C307-C316-53D9-D4C4308C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570C9-159E-F459-0EEB-D1AC5540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E50CF-C40C-8B57-B65C-3931006FF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7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E41CF-4C89-DDAE-90A9-3E754F90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7580F6-ABFD-66D2-E8A2-05428D48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1A0DD-53F9-0159-1793-BD7451F06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1AB3A-3CD3-892B-1589-609D3B33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2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40BE2-EA6F-56B1-05F1-074DE085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86189-55A4-8CF4-9DD7-52A90071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87AFF-6E2A-5D34-BE79-1BE0883E0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7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9A48E-195B-67FD-5EBF-FCE415B47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5F5E6-E23B-555B-34BB-BDF971B83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95FBC-9F13-9F46-A18E-5CFDEE8EB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B8708-EF90-0BAF-23FB-B1B4584C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CD3D5-6970-B784-BD7F-243C31C9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E5D91-9971-25C4-7FAA-B353198E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5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40019-3800-27A9-F963-8851711AA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E71564-110D-3EC6-AC74-02D4217D7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B3955-F031-C7BC-2E93-ACE833D3C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3A5D8-CE3F-2A67-33CA-B728C504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BBAB-F079-6B8C-509E-E540C12C0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0022F-1CD3-0F7F-A8D3-9A288EC00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6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26875-1936-E71A-7D71-BE31F20A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6453C-27FD-C04B-37D7-2FDEB0930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670B8-B464-6E09-B132-10FB386330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DF90D-BE4F-452C-BEF9-85B957AB45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04B7A-D0A0-2E5F-664B-68EF8A4A6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B8C1-9851-5F5A-3A3E-DBC73F2C9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2ED0A-9A3B-485C-B080-3657EE1F9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6.svg"/><Relationship Id="rId5" Type="http://schemas.openxmlformats.org/officeDocument/2006/relationships/image" Target="../media/image8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16.sv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0.jpeg"/><Relationship Id="rId18" Type="http://schemas.openxmlformats.org/officeDocument/2006/relationships/image" Target="../media/image34.jpe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25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jpe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19" Type="http://schemas.openxmlformats.org/officeDocument/2006/relationships/image" Target="../media/image35.jpeg"/><Relationship Id="rId4" Type="http://schemas.microsoft.com/office/2007/relationships/hdphoto" Target="../media/hdphoto1.wdp"/><Relationship Id="rId9" Type="http://schemas.openxmlformats.org/officeDocument/2006/relationships/image" Target="../media/image16.sv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sv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7.sv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16.svg"/><Relationship Id="rId1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jpeg"/><Relationship Id="rId18" Type="http://schemas.openxmlformats.org/officeDocument/2006/relationships/image" Target="../media/image41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25.svg"/><Relationship Id="rId17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4.png"/><Relationship Id="rId5" Type="http://schemas.openxmlformats.org/officeDocument/2006/relationships/image" Target="../media/image8.png"/><Relationship Id="rId15" Type="http://schemas.openxmlformats.org/officeDocument/2006/relationships/image" Target="../media/image38.jpe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svg"/><Relationship Id="rId1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sv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27.sv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microsoft.com/office/2007/relationships/hdphoto" Target="../media/hdphoto1.wdp"/><Relationship Id="rId9" Type="http://schemas.openxmlformats.org/officeDocument/2006/relationships/image" Target="../media/image16.svg"/><Relationship Id="rId1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microsoft.com/office/2007/relationships/hdphoto" Target="../media/hdphoto3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3.png"/><Relationship Id="rId5" Type="http://schemas.openxmlformats.org/officeDocument/2006/relationships/image" Target="../media/image8.png"/><Relationship Id="rId10" Type="http://schemas.openxmlformats.org/officeDocument/2006/relationships/image" Target="../media/image42.png"/><Relationship Id="rId4" Type="http://schemas.microsoft.com/office/2007/relationships/hdphoto" Target="../media/hdphoto1.wdp"/><Relationship Id="rId9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hyperlink" Target="mailto:thepetshop@gmail.com" TargetMode="External"/><Relationship Id="rId4" Type="http://schemas.microsoft.com/office/2007/relationships/hdphoto" Target="../media/hdphoto1.wdp"/><Relationship Id="rId9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5" Type="http://schemas.openxmlformats.org/officeDocument/2006/relationships/image" Target="../media/image8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microsoft.com/office/2007/relationships/hdphoto" Target="../media/hdphoto1.wdp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1.png"/><Relationship Id="rId5" Type="http://schemas.openxmlformats.org/officeDocument/2006/relationships/image" Target="../media/image8.png"/><Relationship Id="rId10" Type="http://schemas.openxmlformats.org/officeDocument/2006/relationships/image" Target="../media/image48.svg"/><Relationship Id="rId4" Type="http://schemas.microsoft.com/office/2007/relationships/hdphoto" Target="../media/hdphoto1.wdp"/><Relationship Id="rId9" Type="http://schemas.openxmlformats.org/officeDocument/2006/relationships/image" Target="../media/image47.png"/><Relationship Id="rId14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1.png"/><Relationship Id="rId5" Type="http://schemas.openxmlformats.org/officeDocument/2006/relationships/image" Target="../media/image8.png"/><Relationship Id="rId10" Type="http://schemas.openxmlformats.org/officeDocument/2006/relationships/image" Target="../media/image48.svg"/><Relationship Id="rId4" Type="http://schemas.microsoft.com/office/2007/relationships/hdphoto" Target="../media/hdphoto1.wdp"/><Relationship Id="rId9" Type="http://schemas.openxmlformats.org/officeDocument/2006/relationships/image" Target="../media/image47.png"/><Relationship Id="rId14" Type="http://schemas.openxmlformats.org/officeDocument/2006/relationships/image" Target="../media/image5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microsoft.com/office/2007/relationships/hdphoto" Target="../media/hdphoto1.wdp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microsoft.com/office/2007/relationships/hdphoto" Target="../media/hdphoto1.wdp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microsoft.com/office/2007/relationships/hdphoto" Target="../media/hdphoto1.wdp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49.png"/><Relationship Id="rId5" Type="http://schemas.openxmlformats.org/officeDocument/2006/relationships/image" Target="../media/image8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microsoft.com/office/2007/relationships/hdphoto" Target="../media/hdphoto1.wdp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1.png"/><Relationship Id="rId5" Type="http://schemas.openxmlformats.org/officeDocument/2006/relationships/image" Target="../media/image8.png"/><Relationship Id="rId10" Type="http://schemas.openxmlformats.org/officeDocument/2006/relationships/image" Target="../media/image48.svg"/><Relationship Id="rId4" Type="http://schemas.microsoft.com/office/2007/relationships/hdphoto" Target="../media/hdphoto1.wdp"/><Relationship Id="rId9" Type="http://schemas.openxmlformats.org/officeDocument/2006/relationships/image" Target="../media/image47.png"/><Relationship Id="rId14" Type="http://schemas.openxmlformats.org/officeDocument/2006/relationships/image" Target="../media/image5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3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1.png"/><Relationship Id="rId5" Type="http://schemas.openxmlformats.org/officeDocument/2006/relationships/image" Target="../media/image8.png"/><Relationship Id="rId10" Type="http://schemas.openxmlformats.org/officeDocument/2006/relationships/image" Target="../media/image48.svg"/><Relationship Id="rId4" Type="http://schemas.microsoft.com/office/2007/relationships/hdphoto" Target="../media/hdphoto1.wdp"/><Relationship Id="rId9" Type="http://schemas.openxmlformats.org/officeDocument/2006/relationships/image" Target="../media/image47.png"/><Relationship Id="rId14" Type="http://schemas.openxmlformats.org/officeDocument/2006/relationships/image" Target="../media/image5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microsoft.com/office/2007/relationships/hdphoto" Target="../media/hdphoto1.wdp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microsoft.com/office/2007/relationships/hdphoto" Target="../media/hdphoto1.wdp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microsoft.com/office/2007/relationships/hdphoto" Target="../media/hdphoto1.wdp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microsoft.com/office/2007/relationships/hdphoto" Target="../media/hdphoto1.wdp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5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48.sv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3.png"/><Relationship Id="rId5" Type="http://schemas.openxmlformats.org/officeDocument/2006/relationships/image" Target="../media/image8.png"/><Relationship Id="rId1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microsoft.com/office/2007/relationships/hdphoto" Target="../media/hdphoto1.wdp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5" Type="http://schemas.openxmlformats.org/officeDocument/2006/relationships/image" Target="../media/image8.png"/><Relationship Id="rId10" Type="http://schemas.openxmlformats.org/officeDocument/2006/relationships/image" Target="../media/image54.sv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48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5.png"/><Relationship Id="rId5" Type="http://schemas.openxmlformats.org/officeDocument/2006/relationships/image" Target="../media/image8.png"/><Relationship Id="rId10" Type="http://schemas.openxmlformats.org/officeDocument/2006/relationships/image" Target="../media/image54.sv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openxmlformats.org/officeDocument/2006/relationships/image" Target="../media/image48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3.jpe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ts silhouettes dog cat and rabbit logo of pet Vector Image">
            <a:extLst>
              <a:ext uri="{FF2B5EF4-FFF2-40B4-BE49-F238E27FC236}">
                <a16:creationId xmlns:a16="http://schemas.microsoft.com/office/drawing/2014/main" id="{853777B7-1556-8A6C-84A7-42631507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58" y="0"/>
            <a:ext cx="2281084" cy="22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1D3BE-2539-B60C-B130-21665A224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07459"/>
            <a:ext cx="10515600" cy="418219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       Username: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        Password: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</a:t>
            </a:r>
            <a:r>
              <a:rPr lang="en-US" sz="1400" u="sng" dirty="0">
                <a:solidFill>
                  <a:schemeClr val="tx1"/>
                </a:solidFill>
              </a:rPr>
              <a:t>Forget Password</a:t>
            </a:r>
          </a:p>
          <a:p>
            <a:endParaRPr lang="en-US" sz="1400" u="sng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Don’t have any account? </a:t>
            </a:r>
            <a:r>
              <a:rPr lang="en-US" sz="1400" u="sng" dirty="0">
                <a:solidFill>
                  <a:srgbClr val="C00000"/>
                </a:solidFill>
              </a:rPr>
              <a:t>Click here.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C8086-4D33-B025-4358-E184B84F0BF7}"/>
              </a:ext>
            </a:extLst>
          </p:cNvPr>
          <p:cNvSpPr/>
          <p:nvPr/>
        </p:nvSpPr>
        <p:spPr>
          <a:xfrm>
            <a:off x="5614218" y="2841523"/>
            <a:ext cx="3274142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AF904A-F8EB-1D59-B538-DFA0FC97451E}"/>
              </a:ext>
            </a:extLst>
          </p:cNvPr>
          <p:cNvSpPr/>
          <p:nvPr/>
        </p:nvSpPr>
        <p:spPr>
          <a:xfrm>
            <a:off x="5609305" y="3721510"/>
            <a:ext cx="3274142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A7EE1-F948-6882-75E8-B3F3D5D82E38}"/>
              </a:ext>
            </a:extLst>
          </p:cNvPr>
          <p:cNvSpPr/>
          <p:nvPr/>
        </p:nvSpPr>
        <p:spPr>
          <a:xfrm>
            <a:off x="5432323" y="4788304"/>
            <a:ext cx="1327355" cy="3932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833013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393290" y="1703603"/>
            <a:ext cx="1465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Home/ Shop / Food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98CBB048-C4A6-769E-853C-705799B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617" y="2279442"/>
            <a:ext cx="785822" cy="9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DA194-F6FC-DA6F-CD83-1D54E45350B1}"/>
              </a:ext>
            </a:extLst>
          </p:cNvPr>
          <p:cNvSpPr txBox="1"/>
          <p:nvPr/>
        </p:nvSpPr>
        <p:spPr>
          <a:xfrm>
            <a:off x="3060616" y="3193843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food (800g)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1350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3450A-5A1B-7B74-9349-2639449F1067}"/>
              </a:ext>
            </a:extLst>
          </p:cNvPr>
          <p:cNvSpPr/>
          <p:nvPr/>
        </p:nvSpPr>
        <p:spPr>
          <a:xfrm>
            <a:off x="3340016" y="3924715"/>
            <a:ext cx="934720" cy="3251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Add to Cart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id="{6EFC9B8F-9054-46F8-8018-89057F46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684" y="2263552"/>
            <a:ext cx="792478" cy="9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58C1BA-89D3-AB82-BF24-3E1E7EA89ADE}"/>
              </a:ext>
            </a:extLst>
          </p:cNvPr>
          <p:cNvSpPr txBox="1"/>
          <p:nvPr/>
        </p:nvSpPr>
        <p:spPr>
          <a:xfrm>
            <a:off x="5343002" y="3200385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SmartHeart Dog Food (20Kg)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6420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A36B84-1723-D1DC-DE96-5B161AEEF5E8}"/>
              </a:ext>
            </a:extLst>
          </p:cNvPr>
          <p:cNvSpPr/>
          <p:nvPr/>
        </p:nvSpPr>
        <p:spPr>
          <a:xfrm>
            <a:off x="5663042" y="3944359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4DB09-B066-2341-5C3A-7A8E242B4BF5}"/>
              </a:ext>
            </a:extLst>
          </p:cNvPr>
          <p:cNvSpPr txBox="1"/>
          <p:nvPr/>
        </p:nvSpPr>
        <p:spPr>
          <a:xfrm>
            <a:off x="398206" y="2721244"/>
            <a:ext cx="1465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Filter by Price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81D35B-1E19-2C43-2965-725BA8666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734" y="3033252"/>
            <a:ext cx="1719252" cy="2212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A22DB1-0978-0236-4975-E748ACD14537}"/>
              </a:ext>
            </a:extLst>
          </p:cNvPr>
          <p:cNvSpPr/>
          <p:nvPr/>
        </p:nvSpPr>
        <p:spPr>
          <a:xfrm>
            <a:off x="462117" y="3283975"/>
            <a:ext cx="589936" cy="2556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187923-D8DE-BC67-D8A9-F4A9AB75CD12}"/>
              </a:ext>
            </a:extLst>
          </p:cNvPr>
          <p:cNvSpPr txBox="1"/>
          <p:nvPr/>
        </p:nvSpPr>
        <p:spPr>
          <a:xfrm>
            <a:off x="1111043" y="3290914"/>
            <a:ext cx="1376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Tk. 0 – Tk. 20,000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47819B-A73A-0606-CE4A-5B5628136A91}"/>
              </a:ext>
            </a:extLst>
          </p:cNvPr>
          <p:cNvSpPr txBox="1"/>
          <p:nvPr/>
        </p:nvSpPr>
        <p:spPr>
          <a:xfrm>
            <a:off x="2536722" y="1644613"/>
            <a:ext cx="146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4FC2D-F9E4-6E01-3D93-497FBE6190E1}"/>
              </a:ext>
            </a:extLst>
          </p:cNvPr>
          <p:cNvSpPr txBox="1"/>
          <p:nvPr/>
        </p:nvSpPr>
        <p:spPr>
          <a:xfrm>
            <a:off x="7727334" y="3224969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Mito Cat Food (Chicken- 1kg)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470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DBB3D6-C9E3-6A73-EF15-9A12F0792219}"/>
              </a:ext>
            </a:extLst>
          </p:cNvPr>
          <p:cNvSpPr/>
          <p:nvPr/>
        </p:nvSpPr>
        <p:spPr>
          <a:xfrm>
            <a:off x="8047374" y="3939441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FD4E8A-310E-039A-2E6C-67A4EB095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6" t="4014" r="20259" b="3226"/>
          <a:stretch/>
        </p:blipFill>
        <p:spPr bwMode="auto">
          <a:xfrm>
            <a:off x="8150944" y="2234751"/>
            <a:ext cx="599768" cy="98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D88ECF-F087-B6FB-9149-C6D27B82B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1" t="11470" r="26140" b="14408"/>
          <a:stretch/>
        </p:blipFill>
        <p:spPr bwMode="auto">
          <a:xfrm>
            <a:off x="10530350" y="2168731"/>
            <a:ext cx="619432" cy="10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07BBD2-52E2-5353-E6C0-9D3F534D9FD8}"/>
              </a:ext>
            </a:extLst>
          </p:cNvPr>
          <p:cNvSpPr txBox="1"/>
          <p:nvPr/>
        </p:nvSpPr>
        <p:spPr>
          <a:xfrm>
            <a:off x="10166559" y="3229887"/>
            <a:ext cx="14243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Bellotta Pouch Tuna (85gm)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75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FE541-879F-02F7-FA03-BDD8592FB90F}"/>
              </a:ext>
            </a:extLst>
          </p:cNvPr>
          <p:cNvSpPr/>
          <p:nvPr/>
        </p:nvSpPr>
        <p:spPr>
          <a:xfrm>
            <a:off x="10402208" y="3944359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7CB28D-AB66-2F94-AB30-6EBA1E1B820D}"/>
              </a:ext>
            </a:extLst>
          </p:cNvPr>
          <p:cNvSpPr txBox="1"/>
          <p:nvPr/>
        </p:nvSpPr>
        <p:spPr>
          <a:xfrm>
            <a:off x="3104864" y="5578165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Drools Focus Dog Food (1kg)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1350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064CBB-FEC8-4717-763F-6B6E6423E21C}"/>
              </a:ext>
            </a:extLst>
          </p:cNvPr>
          <p:cNvSpPr/>
          <p:nvPr/>
        </p:nvSpPr>
        <p:spPr>
          <a:xfrm>
            <a:off x="3384264" y="6309037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9ED0C5-8491-CDE7-30BD-D6681D7BA785}"/>
              </a:ext>
            </a:extLst>
          </p:cNvPr>
          <p:cNvSpPr txBox="1"/>
          <p:nvPr/>
        </p:nvSpPr>
        <p:spPr>
          <a:xfrm>
            <a:off x="5387250" y="5584707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Purepet Dog Food Adult(20Kg)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15000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9E84BF-5D6A-9888-6D5F-ACCB70CEA6BE}"/>
              </a:ext>
            </a:extLst>
          </p:cNvPr>
          <p:cNvSpPr/>
          <p:nvPr/>
        </p:nvSpPr>
        <p:spPr>
          <a:xfrm>
            <a:off x="5707290" y="6328681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96CA77-664E-5E79-A54C-8022177B1061}"/>
              </a:ext>
            </a:extLst>
          </p:cNvPr>
          <p:cNvSpPr txBox="1"/>
          <p:nvPr/>
        </p:nvSpPr>
        <p:spPr>
          <a:xfrm>
            <a:off x="7771582" y="5599459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Drools Dog Calcium Bone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780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161343-FAC9-83DA-B27E-B283812A05FD}"/>
              </a:ext>
            </a:extLst>
          </p:cNvPr>
          <p:cNvSpPr/>
          <p:nvPr/>
        </p:nvSpPr>
        <p:spPr>
          <a:xfrm>
            <a:off x="8091622" y="6323763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A4B2DC-A2F2-2E2B-E198-419C258A42FE}"/>
              </a:ext>
            </a:extLst>
          </p:cNvPr>
          <p:cNvSpPr txBox="1"/>
          <p:nvPr/>
        </p:nvSpPr>
        <p:spPr>
          <a:xfrm>
            <a:off x="10053495" y="5614209"/>
            <a:ext cx="16272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Drols Chicken Sausage For Dogs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</a:br>
            <a:r>
              <a:rPr lang="en-US" sz="1400" b="1" dirty="0">
                <a:solidFill>
                  <a:schemeClr val="accent2"/>
                </a:solidFill>
              </a:rPr>
              <a:t>Tk 150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377C09-6B7F-59E0-6AA8-120C784EDA65}"/>
              </a:ext>
            </a:extLst>
          </p:cNvPr>
          <p:cNvSpPr/>
          <p:nvPr/>
        </p:nvSpPr>
        <p:spPr>
          <a:xfrm>
            <a:off x="10446456" y="6328681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B738496-FF30-42EE-BDAF-15B998227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644" y="4676125"/>
            <a:ext cx="796225" cy="9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A588D58-10B1-3076-5BF9-627983CF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211" y="4615756"/>
            <a:ext cx="847737" cy="99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494B216-3C94-79B2-E579-556A75A9D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303" y="4355691"/>
            <a:ext cx="1238864" cy="136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C57192F-3693-F613-6B02-E0B787ADF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2" b="16291"/>
          <a:stretch/>
        </p:blipFill>
        <p:spPr bwMode="auto">
          <a:xfrm>
            <a:off x="10402530" y="4815301"/>
            <a:ext cx="997336" cy="77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ADA6179-403F-7F01-EFCC-54151D9D87E0}"/>
              </a:ext>
            </a:extLst>
          </p:cNvPr>
          <p:cNvSpPr txBox="1"/>
          <p:nvPr/>
        </p:nvSpPr>
        <p:spPr>
          <a:xfrm>
            <a:off x="3033254" y="1914994"/>
            <a:ext cx="223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111111"/>
                </a:solidFill>
                <a:effectLst/>
              </a:rPr>
              <a:t>Showing 1–8 of 20 results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A88027-5529-EB00-B8E6-39628C9BAE2B}"/>
              </a:ext>
            </a:extLst>
          </p:cNvPr>
          <p:cNvSpPr txBox="1"/>
          <p:nvPr/>
        </p:nvSpPr>
        <p:spPr>
          <a:xfrm>
            <a:off x="10466439" y="1924829"/>
            <a:ext cx="1465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1</a:t>
            </a:r>
            <a:r>
              <a:rPr lang="en-US" sz="1200" dirty="0"/>
              <a:t>   2   3   4 …….. &gt;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4DD217-DCB8-DA61-11D6-91899AC38981}"/>
              </a:ext>
            </a:extLst>
          </p:cNvPr>
          <p:cNvSpPr txBox="1"/>
          <p:nvPr/>
        </p:nvSpPr>
        <p:spPr>
          <a:xfrm>
            <a:off x="521111" y="3849779"/>
            <a:ext cx="19369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Tk.0 – Tk. 4999</a:t>
            </a:r>
          </a:p>
          <a:p>
            <a:endParaRPr lang="en-US" sz="1400" dirty="0"/>
          </a:p>
          <a:p>
            <a:r>
              <a:rPr lang="en-US" sz="1400" dirty="0"/>
              <a:t>    Tk.5000 – Tk. 9999</a:t>
            </a:r>
          </a:p>
          <a:p>
            <a:endParaRPr lang="en-US" sz="1400" dirty="0"/>
          </a:p>
          <a:p>
            <a:r>
              <a:rPr lang="en-US" sz="1400" dirty="0"/>
              <a:t>    Tk.10000 – Tk. 14999</a:t>
            </a:r>
          </a:p>
          <a:p>
            <a:endParaRPr lang="en-US" sz="1400" dirty="0"/>
          </a:p>
          <a:p>
            <a:r>
              <a:rPr lang="en-US" sz="1400" dirty="0"/>
              <a:t>    Tk.15000 – Tk. 20000</a:t>
            </a:r>
          </a:p>
          <a:p>
            <a:endParaRPr lang="en-US" sz="1400" dirty="0"/>
          </a:p>
        </p:txBody>
      </p:sp>
      <p:pic>
        <p:nvPicPr>
          <p:cNvPr id="4097" name="Graphic 4096" descr="Stop outline">
            <a:extLst>
              <a:ext uri="{FF2B5EF4-FFF2-40B4-BE49-F238E27FC236}">
                <a16:creationId xmlns:a16="http://schemas.microsoft.com/office/drawing/2014/main" id="{A934FEAC-B8D3-C7FC-5947-3E029BE0AB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1784" y="3861622"/>
            <a:ext cx="245806" cy="245806"/>
          </a:xfrm>
          <a:prstGeom prst="rect">
            <a:avLst/>
          </a:prstGeom>
        </p:spPr>
      </p:pic>
      <p:pic>
        <p:nvPicPr>
          <p:cNvPr id="4100" name="Graphic 4099" descr="Stop outline">
            <a:extLst>
              <a:ext uri="{FF2B5EF4-FFF2-40B4-BE49-F238E27FC236}">
                <a16:creationId xmlns:a16="http://schemas.microsoft.com/office/drawing/2014/main" id="{79AEDD9F-7F60-67CD-7642-39114F20C83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6861" y="4289325"/>
            <a:ext cx="245806" cy="245806"/>
          </a:xfrm>
          <a:prstGeom prst="rect">
            <a:avLst/>
          </a:prstGeom>
        </p:spPr>
      </p:pic>
      <p:pic>
        <p:nvPicPr>
          <p:cNvPr id="4101" name="Graphic 4100" descr="Stop outline">
            <a:extLst>
              <a:ext uri="{FF2B5EF4-FFF2-40B4-BE49-F238E27FC236}">
                <a16:creationId xmlns:a16="http://schemas.microsoft.com/office/drawing/2014/main" id="{F9D0A3ED-9150-3940-9DFB-E79CFA034E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1779" y="4707197"/>
            <a:ext cx="245806" cy="245806"/>
          </a:xfrm>
          <a:prstGeom prst="rect">
            <a:avLst/>
          </a:prstGeom>
        </p:spPr>
      </p:pic>
      <p:pic>
        <p:nvPicPr>
          <p:cNvPr id="4102" name="Graphic 4101" descr="Stop outline">
            <a:extLst>
              <a:ext uri="{FF2B5EF4-FFF2-40B4-BE49-F238E27FC236}">
                <a16:creationId xmlns:a16="http://schemas.microsoft.com/office/drawing/2014/main" id="{ED78523C-702E-C791-C7AB-2B14567617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76863" y="5134901"/>
            <a:ext cx="245806" cy="24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393290" y="1703603"/>
            <a:ext cx="288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Home/ Shop / Food / Premium Cat Food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98CBB048-C4A6-769E-853C-705799B10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r="11061"/>
          <a:stretch/>
        </p:blipFill>
        <p:spPr bwMode="auto">
          <a:xfrm>
            <a:off x="1484674" y="2136901"/>
            <a:ext cx="1278195" cy="195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AD8E6-7046-9C2D-A759-55D50147281B}"/>
              </a:ext>
            </a:extLst>
          </p:cNvPr>
          <p:cNvSpPr txBox="1"/>
          <p:nvPr/>
        </p:nvSpPr>
        <p:spPr>
          <a:xfrm>
            <a:off x="4768644" y="2101213"/>
            <a:ext cx="3165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Premium Cat Food by Drools (3Kg)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DDEFC-8449-6273-26D4-68CF97DECEDE}"/>
              </a:ext>
            </a:extLst>
          </p:cNvPr>
          <p:cNvSpPr txBox="1"/>
          <p:nvPr/>
        </p:nvSpPr>
        <p:spPr>
          <a:xfrm>
            <a:off x="4773561" y="2868726"/>
            <a:ext cx="1125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Tk. 1350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93388-3DF3-34E2-784A-C9B40D9CC8AA}"/>
              </a:ext>
            </a:extLst>
          </p:cNvPr>
          <p:cNvSpPr txBox="1"/>
          <p:nvPr/>
        </p:nvSpPr>
        <p:spPr>
          <a:xfrm>
            <a:off x="4763730" y="3183358"/>
            <a:ext cx="288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   20 Items in stock</a:t>
            </a:r>
          </a:p>
        </p:txBody>
      </p: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D7E7801D-1ADF-84C2-AAC9-781BCC7EEB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57132" y="3173360"/>
            <a:ext cx="265471" cy="2654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43EE258-5E98-1A87-3532-1D8ADBC13254}"/>
              </a:ext>
            </a:extLst>
          </p:cNvPr>
          <p:cNvSpPr/>
          <p:nvPr/>
        </p:nvSpPr>
        <p:spPr>
          <a:xfrm>
            <a:off x="5869520" y="3501907"/>
            <a:ext cx="2124106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CEA6E7-3992-1BBC-A5D9-F26065D60902}"/>
              </a:ext>
            </a:extLst>
          </p:cNvPr>
          <p:cNvSpPr/>
          <p:nvPr/>
        </p:nvSpPr>
        <p:spPr>
          <a:xfrm>
            <a:off x="4797803" y="3501908"/>
            <a:ext cx="934720" cy="32512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7" name="Graphic 36" descr="Caret Up with solid fill">
            <a:extLst>
              <a:ext uri="{FF2B5EF4-FFF2-40B4-BE49-F238E27FC236}">
                <a16:creationId xmlns:a16="http://schemas.microsoft.com/office/drawing/2014/main" id="{E9E29B95-F5EF-4439-5372-18318B6785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17807" y="3517490"/>
            <a:ext cx="285135" cy="285135"/>
          </a:xfrm>
          <a:prstGeom prst="rect">
            <a:avLst/>
          </a:prstGeom>
        </p:spPr>
      </p:pic>
      <p:pic>
        <p:nvPicPr>
          <p:cNvPr id="44" name="Graphic 43" descr="Caret Up with solid fill">
            <a:extLst>
              <a:ext uri="{FF2B5EF4-FFF2-40B4-BE49-F238E27FC236}">
                <a16:creationId xmlns:a16="http://schemas.microsoft.com/office/drawing/2014/main" id="{52ACC873-0D20-FBE7-1BC2-CA7CB7A97B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5442155" y="3522403"/>
            <a:ext cx="285135" cy="28513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E20616C-AEC0-7C37-E23B-0039187A6411}"/>
              </a:ext>
            </a:extLst>
          </p:cNvPr>
          <p:cNvSpPr txBox="1"/>
          <p:nvPr/>
        </p:nvSpPr>
        <p:spPr>
          <a:xfrm>
            <a:off x="481780" y="4364149"/>
            <a:ext cx="7895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Description</a:t>
            </a:r>
          </a:p>
          <a:p>
            <a:pPr algn="ctr"/>
            <a:endParaRPr lang="en-US" sz="1600" b="1" dirty="0"/>
          </a:p>
          <a:p>
            <a:pPr algn="just"/>
            <a:r>
              <a:rPr lang="en-US" sz="1400" dirty="0"/>
              <a:t>Drools kitten ocean fish food is a complete and balanced feed for cats. Cats are fussy &amp; choosy eaters and their nutritional requirements also very peculiar. It is formulated with real delicious high quality ocean fish; Drools ocean fish cat food delivers optimum protein and energy along with essential nutrients to keep your cat healthy and active.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It has omega 6 and 3 fatty acids help support skin &amp;coat and immunity. Supplemented with prebiotics &amp; probiotics, this cat food protects from hair ball formation &amp; maintains digestive tract health.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8B96A6-30B4-33AF-6E8D-97E261A5346E}"/>
              </a:ext>
            </a:extLst>
          </p:cNvPr>
          <p:cNvSpPr/>
          <p:nvPr/>
        </p:nvSpPr>
        <p:spPr>
          <a:xfrm>
            <a:off x="8367252" y="1691149"/>
            <a:ext cx="3824748" cy="3932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Additional Information</a:t>
            </a:r>
          </a:p>
          <a:p>
            <a:pPr algn="ctr"/>
            <a:endParaRPr lang="en-US" sz="1600" b="1" dirty="0"/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2FF09C0C-329C-FA61-6B23-A2E15EA81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155674"/>
              </p:ext>
            </p:extLst>
          </p:nvPr>
        </p:nvGraphicFramePr>
        <p:xfrm>
          <a:off x="8367252" y="2096182"/>
          <a:ext cx="3824748" cy="180848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912374">
                  <a:extLst>
                    <a:ext uri="{9D8B030D-6E8A-4147-A177-3AD203B41FA5}">
                      <a16:colId xmlns:a16="http://schemas.microsoft.com/office/drawing/2014/main" val="1455390387"/>
                    </a:ext>
                  </a:extLst>
                </a:gridCol>
                <a:gridCol w="1912374">
                  <a:extLst>
                    <a:ext uri="{9D8B030D-6E8A-4147-A177-3AD203B41FA5}">
                      <a16:colId xmlns:a16="http://schemas.microsoft.com/office/drawing/2014/main" val="366337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29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Flavor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Dry, Ocean Fish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7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Ingredients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Copper, Corn gluten meal, Eggs, Iron, Manganese, Organic Minerals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947430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416C3839-04AD-E52F-3CFF-7F659586B7B8}"/>
              </a:ext>
            </a:extLst>
          </p:cNvPr>
          <p:cNvSpPr/>
          <p:nvPr/>
        </p:nvSpPr>
        <p:spPr>
          <a:xfrm>
            <a:off x="8357419" y="4242620"/>
            <a:ext cx="3834581" cy="3932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Delivery Information</a:t>
            </a:r>
          </a:p>
          <a:p>
            <a:pPr algn="ctr"/>
            <a:endParaRPr lang="en-US" sz="1600" b="1" dirty="0"/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27ADEDE-34BA-B598-0543-253E04CE3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973033"/>
              </p:ext>
            </p:extLst>
          </p:nvPr>
        </p:nvGraphicFramePr>
        <p:xfrm>
          <a:off x="8357419" y="4642737"/>
          <a:ext cx="3834580" cy="1797393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917290">
                  <a:extLst>
                    <a:ext uri="{9D8B030D-6E8A-4147-A177-3AD203B41FA5}">
                      <a16:colId xmlns:a16="http://schemas.microsoft.com/office/drawing/2014/main" val="2588405930"/>
                    </a:ext>
                  </a:extLst>
                </a:gridCol>
                <a:gridCol w="1917290">
                  <a:extLst>
                    <a:ext uri="{9D8B030D-6E8A-4147-A177-3AD203B41FA5}">
                      <a16:colId xmlns:a16="http://schemas.microsoft.com/office/drawing/2014/main" val="692225456"/>
                    </a:ext>
                  </a:extLst>
                </a:gridCol>
              </a:tblGrid>
              <a:tr h="599131">
                <a:tc>
                  <a:txBody>
                    <a:bodyPr/>
                    <a:lstStyle/>
                    <a:p>
                      <a:r>
                        <a:rPr lang="en-US" sz="1600" b="1" dirty="0"/>
                        <a:t>Standard Delivery (Within Dhaka)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Tk.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34065"/>
                  </a:ext>
                </a:extLst>
              </a:tr>
              <a:tr h="599131">
                <a:tc>
                  <a:txBody>
                    <a:bodyPr/>
                    <a:lstStyle/>
                    <a:p>
                      <a:r>
                        <a:rPr lang="en-US" sz="1600" b="1" dirty="0"/>
                        <a:t>Express Delivery (Outside Dhaka)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Tk.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801387"/>
                  </a:ext>
                </a:extLst>
              </a:tr>
              <a:tr h="599131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Delivery (Within Dhaka)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Tk.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120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660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7965D-7184-41E3-EECC-CCC3FB69F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880" y="1702068"/>
            <a:ext cx="8209280" cy="1889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4246880" y="3738880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Most Popular Products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26587E-2C7B-BA05-3010-121655821C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938" t="37628" r="11111" b="16149"/>
          <a:stretch/>
        </p:blipFill>
        <p:spPr>
          <a:xfrm>
            <a:off x="1375410" y="4318000"/>
            <a:ext cx="1140460" cy="7924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EC3713-3830-6ACC-7CE2-F64E9707D033}"/>
              </a:ext>
            </a:extLst>
          </p:cNvPr>
          <p:cNvSpPr txBox="1"/>
          <p:nvPr/>
        </p:nvSpPr>
        <p:spPr>
          <a:xfrm>
            <a:off x="1203960" y="508000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Bed Foam Shape (Large)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Tk. 400 </a:t>
            </a:r>
            <a:r>
              <a:rPr lang="en-US" sz="1400" b="1" dirty="0">
                <a:solidFill>
                  <a:schemeClr val="accent2"/>
                </a:solidFill>
              </a:rPr>
              <a:t>    Tk. 380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183129-CBF7-B886-A298-4901F1C92449}"/>
              </a:ext>
            </a:extLst>
          </p:cNvPr>
          <p:cNvSpPr/>
          <p:nvPr/>
        </p:nvSpPr>
        <p:spPr>
          <a:xfrm>
            <a:off x="1452880" y="612648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98CBB048-C4A6-769E-853C-705799B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61" y="4216399"/>
            <a:ext cx="785822" cy="9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DA194-F6FC-DA6F-CD83-1D54E45350B1}"/>
              </a:ext>
            </a:extLst>
          </p:cNvPr>
          <p:cNvSpPr txBox="1"/>
          <p:nvPr/>
        </p:nvSpPr>
        <p:spPr>
          <a:xfrm>
            <a:off x="3896360" y="5130800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food (800g)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Tk1400 </a:t>
            </a:r>
            <a:r>
              <a:rPr lang="en-US" sz="1400" b="1" dirty="0">
                <a:solidFill>
                  <a:schemeClr val="accent2"/>
                </a:solidFill>
              </a:rPr>
              <a:t>  Tk 1350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3450A-5A1B-7B74-9349-2639449F1067}"/>
              </a:ext>
            </a:extLst>
          </p:cNvPr>
          <p:cNvSpPr/>
          <p:nvPr/>
        </p:nvSpPr>
        <p:spPr>
          <a:xfrm>
            <a:off x="417576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4" name="Picture 18">
            <a:extLst>
              <a:ext uri="{FF2B5EF4-FFF2-40B4-BE49-F238E27FC236}">
                <a16:creationId xmlns:a16="http://schemas.microsoft.com/office/drawing/2014/main" id="{4B7C59B8-A8E4-5D8B-95A1-7F0C2363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22" y="4145892"/>
            <a:ext cx="812798" cy="9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D86FC0-902A-9505-2902-6554A26B69BF}"/>
              </a:ext>
            </a:extLst>
          </p:cNvPr>
          <p:cNvSpPr txBox="1"/>
          <p:nvPr/>
        </p:nvSpPr>
        <p:spPr>
          <a:xfrm>
            <a:off x="6710680" y="509016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400" i="0" dirty="0">
                <a:solidFill>
                  <a:srgbClr val="000000"/>
                </a:solidFill>
                <a:effectLst/>
              </a:rPr>
              <a:t>Helminticide-L Deworming Tablet (1 Strip)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7FE39D-8236-C02F-18BD-11BD2BA3A937}"/>
              </a:ext>
            </a:extLst>
          </p:cNvPr>
          <p:cNvSpPr/>
          <p:nvPr/>
        </p:nvSpPr>
        <p:spPr>
          <a:xfrm>
            <a:off x="699008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id="{6EFC9B8F-9054-46F8-8018-89057F46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82" y="4092367"/>
            <a:ext cx="792478" cy="9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58C1BA-89D3-AB82-BF24-3E1E7EA89ADE}"/>
              </a:ext>
            </a:extLst>
          </p:cNvPr>
          <p:cNvSpPr txBox="1"/>
          <p:nvPr/>
        </p:nvSpPr>
        <p:spPr>
          <a:xfrm>
            <a:off x="9728200" y="5029200"/>
            <a:ext cx="15087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SmartHeart Adult Dog Food Chicken And Egg (20Kg)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6420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A36B84-1723-D1DC-DE96-5B161AEEF5E8}"/>
              </a:ext>
            </a:extLst>
          </p:cNvPr>
          <p:cNvSpPr/>
          <p:nvPr/>
        </p:nvSpPr>
        <p:spPr>
          <a:xfrm>
            <a:off x="1004824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68A599-96CB-B9C4-518A-35F50EC87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204071"/>
              </p:ext>
            </p:extLst>
          </p:nvPr>
        </p:nvGraphicFramePr>
        <p:xfrm>
          <a:off x="2444955" y="1702892"/>
          <a:ext cx="1989393" cy="1112520"/>
        </p:xfrm>
        <a:graphic>
          <a:graphicData uri="http://schemas.openxmlformats.org/drawingml/2006/table">
            <a:tbl>
              <a:tblPr bandRow="1"/>
              <a:tblGrid>
                <a:gridCol w="1989393">
                  <a:extLst>
                    <a:ext uri="{9D8B030D-6E8A-4147-A177-3AD203B41FA5}">
                      <a16:colId xmlns:a16="http://schemas.microsoft.com/office/drawing/2014/main" val="1180294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92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Accessories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1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Medicine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023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393289" y="1703603"/>
            <a:ext cx="2025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Home/ Shop / Accessories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8DA194-F6FC-DA6F-CD83-1D54E45350B1}"/>
              </a:ext>
            </a:extLst>
          </p:cNvPr>
          <p:cNvSpPr txBox="1"/>
          <p:nvPr/>
        </p:nvSpPr>
        <p:spPr>
          <a:xfrm>
            <a:off x="3060616" y="3193843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Cat Litter Box With Scoop </a:t>
            </a:r>
            <a:endParaRPr lang="en-US" sz="1400" dirty="0">
              <a:solidFill>
                <a:srgbClr val="000000"/>
              </a:solidFill>
            </a:endParaRP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600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3450A-5A1B-7B74-9349-2639449F1067}"/>
              </a:ext>
            </a:extLst>
          </p:cNvPr>
          <p:cNvSpPr/>
          <p:nvPr/>
        </p:nvSpPr>
        <p:spPr>
          <a:xfrm>
            <a:off x="3340016" y="3924715"/>
            <a:ext cx="934720" cy="3251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Add to Cart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58C1BA-89D3-AB82-BF24-3E1E7EA89ADE}"/>
              </a:ext>
            </a:extLst>
          </p:cNvPr>
          <p:cNvSpPr txBox="1"/>
          <p:nvPr/>
        </p:nvSpPr>
        <p:spPr>
          <a:xfrm>
            <a:off x="5343002" y="3200385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Bed (Large)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380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A36B84-1723-D1DC-DE96-5B161AEEF5E8}"/>
              </a:ext>
            </a:extLst>
          </p:cNvPr>
          <p:cNvSpPr/>
          <p:nvPr/>
        </p:nvSpPr>
        <p:spPr>
          <a:xfrm>
            <a:off x="5663042" y="3944359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4DB09-B066-2341-5C3A-7A8E242B4BF5}"/>
              </a:ext>
            </a:extLst>
          </p:cNvPr>
          <p:cNvSpPr txBox="1"/>
          <p:nvPr/>
        </p:nvSpPr>
        <p:spPr>
          <a:xfrm>
            <a:off x="398206" y="2721244"/>
            <a:ext cx="1465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Filter by Price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81D35B-1E19-2C43-2965-725BA8666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734" y="3033252"/>
            <a:ext cx="1719252" cy="2212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A22DB1-0978-0236-4975-E748ACD14537}"/>
              </a:ext>
            </a:extLst>
          </p:cNvPr>
          <p:cNvSpPr/>
          <p:nvPr/>
        </p:nvSpPr>
        <p:spPr>
          <a:xfrm>
            <a:off x="462117" y="3283975"/>
            <a:ext cx="589936" cy="2556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187923-D8DE-BC67-D8A9-F4A9AB75CD12}"/>
              </a:ext>
            </a:extLst>
          </p:cNvPr>
          <p:cNvSpPr txBox="1"/>
          <p:nvPr/>
        </p:nvSpPr>
        <p:spPr>
          <a:xfrm>
            <a:off x="1111043" y="3290914"/>
            <a:ext cx="1376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Tk. 0 – Tk. 2000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47819B-A73A-0606-CE4A-5B5628136A91}"/>
              </a:ext>
            </a:extLst>
          </p:cNvPr>
          <p:cNvSpPr txBox="1"/>
          <p:nvPr/>
        </p:nvSpPr>
        <p:spPr>
          <a:xfrm>
            <a:off x="2536722" y="1644613"/>
            <a:ext cx="146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Accessories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4FC2D-F9E4-6E01-3D93-497FBE6190E1}"/>
              </a:ext>
            </a:extLst>
          </p:cNvPr>
          <p:cNvSpPr txBox="1"/>
          <p:nvPr/>
        </p:nvSpPr>
        <p:spPr>
          <a:xfrm>
            <a:off x="7727334" y="3224969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Pet Toy Folding Breathable </a:t>
            </a:r>
            <a:endParaRPr lang="en-US" sz="1400" dirty="0">
              <a:solidFill>
                <a:srgbClr val="000000"/>
              </a:solidFill>
            </a:endParaRP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1300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DBB3D6-C9E3-6A73-EF15-9A12F0792219}"/>
              </a:ext>
            </a:extLst>
          </p:cNvPr>
          <p:cNvSpPr/>
          <p:nvPr/>
        </p:nvSpPr>
        <p:spPr>
          <a:xfrm>
            <a:off x="8047374" y="3939441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07BBD2-52E2-5353-E6C0-9D3F534D9FD8}"/>
              </a:ext>
            </a:extLst>
          </p:cNvPr>
          <p:cNvSpPr txBox="1"/>
          <p:nvPr/>
        </p:nvSpPr>
        <p:spPr>
          <a:xfrm>
            <a:off x="10166559" y="3229887"/>
            <a:ext cx="14243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Collar With Bell </a:t>
            </a:r>
            <a:r>
              <a:rPr lang="en-US" sz="1400" b="1" dirty="0">
                <a:solidFill>
                  <a:schemeClr val="accent2"/>
                </a:solidFill>
              </a:rPr>
              <a:t>Tk 100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FE541-879F-02F7-FA03-BDD8592FB90F}"/>
              </a:ext>
            </a:extLst>
          </p:cNvPr>
          <p:cNvSpPr/>
          <p:nvPr/>
        </p:nvSpPr>
        <p:spPr>
          <a:xfrm>
            <a:off x="10402208" y="3944359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7CB28D-AB66-2F94-AB30-6EBA1E1B820D}"/>
              </a:ext>
            </a:extLst>
          </p:cNvPr>
          <p:cNvSpPr txBox="1"/>
          <p:nvPr/>
        </p:nvSpPr>
        <p:spPr>
          <a:xfrm>
            <a:off x="3104864" y="5578165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Dog Harness Collar Leash </a:t>
            </a:r>
            <a:endParaRPr lang="en-US" sz="1400" dirty="0">
              <a:solidFill>
                <a:srgbClr val="000000"/>
              </a:solidFill>
            </a:endParaRP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1000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064CBB-FEC8-4717-763F-6B6E6423E21C}"/>
              </a:ext>
            </a:extLst>
          </p:cNvPr>
          <p:cNvSpPr/>
          <p:nvPr/>
        </p:nvSpPr>
        <p:spPr>
          <a:xfrm>
            <a:off x="3384264" y="6309037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9ED0C5-8491-CDE7-30BD-D6681D7BA785}"/>
              </a:ext>
            </a:extLst>
          </p:cNvPr>
          <p:cNvSpPr txBox="1"/>
          <p:nvPr/>
        </p:nvSpPr>
        <p:spPr>
          <a:xfrm>
            <a:off x="5388076" y="5584707"/>
            <a:ext cx="1566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Himalaya Erina Shampoo(200ml) </a:t>
            </a:r>
            <a:r>
              <a:rPr lang="en-US" sz="1400" b="1" dirty="0">
                <a:solidFill>
                  <a:schemeClr val="accent2"/>
                </a:solidFill>
              </a:rPr>
              <a:t>Tk 590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9E84BF-5D6A-9888-6D5F-ACCB70CEA6BE}"/>
              </a:ext>
            </a:extLst>
          </p:cNvPr>
          <p:cNvSpPr/>
          <p:nvPr/>
        </p:nvSpPr>
        <p:spPr>
          <a:xfrm>
            <a:off x="5707290" y="6328681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96CA77-664E-5E79-A54C-8022177B1061}"/>
              </a:ext>
            </a:extLst>
          </p:cNvPr>
          <p:cNvSpPr txBox="1"/>
          <p:nvPr/>
        </p:nvSpPr>
        <p:spPr>
          <a:xfrm>
            <a:off x="7600335" y="5599459"/>
            <a:ext cx="19074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Bearing Conditioning Shampoo(680ml)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1500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161343-FAC9-83DA-B27E-B283812A05FD}"/>
              </a:ext>
            </a:extLst>
          </p:cNvPr>
          <p:cNvSpPr/>
          <p:nvPr/>
        </p:nvSpPr>
        <p:spPr>
          <a:xfrm>
            <a:off x="8091622" y="6323763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A4B2DC-A2F2-2E2B-E198-419C258A42FE}"/>
              </a:ext>
            </a:extLst>
          </p:cNvPr>
          <p:cNvSpPr txBox="1"/>
          <p:nvPr/>
        </p:nvSpPr>
        <p:spPr>
          <a:xfrm>
            <a:off x="10053495" y="5614209"/>
            <a:ext cx="16272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Pet Zoom Self Cleaning Brush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</a:br>
            <a:r>
              <a:rPr lang="en-US" sz="1400" b="1" dirty="0">
                <a:solidFill>
                  <a:schemeClr val="accent2"/>
                </a:solidFill>
              </a:rPr>
              <a:t>Tk 510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377C09-6B7F-59E0-6AA8-120C784EDA65}"/>
              </a:ext>
            </a:extLst>
          </p:cNvPr>
          <p:cNvSpPr/>
          <p:nvPr/>
        </p:nvSpPr>
        <p:spPr>
          <a:xfrm>
            <a:off x="10446456" y="6328681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DA6179-403F-7F01-EFCC-54151D9D87E0}"/>
              </a:ext>
            </a:extLst>
          </p:cNvPr>
          <p:cNvSpPr txBox="1"/>
          <p:nvPr/>
        </p:nvSpPr>
        <p:spPr>
          <a:xfrm>
            <a:off x="3033254" y="1914994"/>
            <a:ext cx="223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111111"/>
                </a:solidFill>
                <a:effectLst/>
              </a:rPr>
              <a:t>Showing 1–8 of 20 results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A88027-5529-EB00-B8E6-39628C9BAE2B}"/>
              </a:ext>
            </a:extLst>
          </p:cNvPr>
          <p:cNvSpPr txBox="1"/>
          <p:nvPr/>
        </p:nvSpPr>
        <p:spPr>
          <a:xfrm>
            <a:off x="10466439" y="1924829"/>
            <a:ext cx="1465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1</a:t>
            </a:r>
            <a:r>
              <a:rPr lang="en-US" sz="1200" dirty="0"/>
              <a:t>   2   3   4 …….. &gt;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4DD217-DCB8-DA61-11D6-91899AC38981}"/>
              </a:ext>
            </a:extLst>
          </p:cNvPr>
          <p:cNvSpPr txBox="1"/>
          <p:nvPr/>
        </p:nvSpPr>
        <p:spPr>
          <a:xfrm>
            <a:off x="521111" y="3849779"/>
            <a:ext cx="19369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Tk.0 – Tk. 499</a:t>
            </a:r>
          </a:p>
          <a:p>
            <a:endParaRPr lang="en-US" sz="1400" dirty="0"/>
          </a:p>
          <a:p>
            <a:r>
              <a:rPr lang="en-US" sz="1400" dirty="0"/>
              <a:t>    Tk.500 – Tk. 999</a:t>
            </a:r>
          </a:p>
          <a:p>
            <a:endParaRPr lang="en-US" sz="1400" dirty="0"/>
          </a:p>
          <a:p>
            <a:r>
              <a:rPr lang="en-US" sz="1400" dirty="0"/>
              <a:t>    Tk.1000 – Tk. 1499</a:t>
            </a:r>
          </a:p>
          <a:p>
            <a:endParaRPr lang="en-US" sz="1400" dirty="0"/>
          </a:p>
          <a:p>
            <a:r>
              <a:rPr lang="en-US" sz="1400" dirty="0"/>
              <a:t>    Tk.1500 – Tk. 2000</a:t>
            </a:r>
          </a:p>
          <a:p>
            <a:endParaRPr lang="en-US" sz="1400" dirty="0"/>
          </a:p>
        </p:txBody>
      </p:sp>
      <p:pic>
        <p:nvPicPr>
          <p:cNvPr id="4097" name="Graphic 4096" descr="Stop outline">
            <a:extLst>
              <a:ext uri="{FF2B5EF4-FFF2-40B4-BE49-F238E27FC236}">
                <a16:creationId xmlns:a16="http://schemas.microsoft.com/office/drawing/2014/main" id="{A934FEAC-B8D3-C7FC-5947-3E029BE0AB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784" y="3861622"/>
            <a:ext cx="245806" cy="245806"/>
          </a:xfrm>
          <a:prstGeom prst="rect">
            <a:avLst/>
          </a:prstGeom>
        </p:spPr>
      </p:pic>
      <p:pic>
        <p:nvPicPr>
          <p:cNvPr id="4100" name="Graphic 4099" descr="Stop outline">
            <a:extLst>
              <a:ext uri="{FF2B5EF4-FFF2-40B4-BE49-F238E27FC236}">
                <a16:creationId xmlns:a16="http://schemas.microsoft.com/office/drawing/2014/main" id="{79AEDD9F-7F60-67CD-7642-39114F20C8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6861" y="4289325"/>
            <a:ext cx="245806" cy="245806"/>
          </a:xfrm>
          <a:prstGeom prst="rect">
            <a:avLst/>
          </a:prstGeom>
        </p:spPr>
      </p:pic>
      <p:pic>
        <p:nvPicPr>
          <p:cNvPr id="4101" name="Graphic 4100" descr="Stop outline">
            <a:extLst>
              <a:ext uri="{FF2B5EF4-FFF2-40B4-BE49-F238E27FC236}">
                <a16:creationId xmlns:a16="http://schemas.microsoft.com/office/drawing/2014/main" id="{F9D0A3ED-9150-3940-9DFB-E79CFA034E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779" y="4707197"/>
            <a:ext cx="245806" cy="245806"/>
          </a:xfrm>
          <a:prstGeom prst="rect">
            <a:avLst/>
          </a:prstGeom>
        </p:spPr>
      </p:pic>
      <p:pic>
        <p:nvPicPr>
          <p:cNvPr id="4102" name="Graphic 4101" descr="Stop outline">
            <a:extLst>
              <a:ext uri="{FF2B5EF4-FFF2-40B4-BE49-F238E27FC236}">
                <a16:creationId xmlns:a16="http://schemas.microsoft.com/office/drawing/2014/main" id="{ED78523C-702E-C791-C7AB-2B1456761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6863" y="5134901"/>
            <a:ext cx="245806" cy="24580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67583DA-7B40-D420-C277-EE34777E1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5878" r="8329" b="10824"/>
          <a:stretch/>
        </p:blipFill>
        <p:spPr bwMode="auto">
          <a:xfrm>
            <a:off x="3410677" y="2300749"/>
            <a:ext cx="818312" cy="93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180E5A-D5EE-9DB9-782F-6F7E8D16579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0938" t="37628" r="11111" b="16149"/>
          <a:stretch/>
        </p:blipFill>
        <p:spPr>
          <a:xfrm>
            <a:off x="5524623" y="2381045"/>
            <a:ext cx="1140460" cy="79248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49144A9-F083-3BD6-6167-55A4214BF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6" b="28602"/>
          <a:stretch/>
        </p:blipFill>
        <p:spPr bwMode="auto">
          <a:xfrm>
            <a:off x="7823778" y="2497395"/>
            <a:ext cx="1263930" cy="53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4FEBEFC-4E91-FACB-AFC4-E7D06D292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72" y="2249129"/>
            <a:ext cx="1022554" cy="102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35C9598-9B26-0F97-AE46-04850767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61" y="4608673"/>
            <a:ext cx="803441" cy="94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8818F5D-23A2-4566-F6F1-ABCB737FD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7" t="3441" r="16562" b="5949"/>
          <a:stretch/>
        </p:blipFill>
        <p:spPr bwMode="auto">
          <a:xfrm>
            <a:off x="5899354" y="4671453"/>
            <a:ext cx="521110" cy="90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EA2311B-8421-D5C9-98EC-EC313B3E4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2868" r="25468" b="3368"/>
          <a:stretch/>
        </p:blipFill>
        <p:spPr bwMode="auto">
          <a:xfrm flipH="1">
            <a:off x="8359915" y="4703673"/>
            <a:ext cx="380961" cy="84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3902EA0-7FD5-8635-557F-6B7EF9E36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7" t="6308" r="19923" b="6953"/>
          <a:stretch/>
        </p:blipFill>
        <p:spPr bwMode="auto">
          <a:xfrm>
            <a:off x="10555700" y="4606975"/>
            <a:ext cx="594079" cy="102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45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393290" y="1703603"/>
            <a:ext cx="340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Home/ Shop / Accessories / Cat Litter Box (Green Color)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AD8E6-7046-9C2D-A759-55D50147281B}"/>
              </a:ext>
            </a:extLst>
          </p:cNvPr>
          <p:cNvSpPr txBox="1"/>
          <p:nvPr/>
        </p:nvSpPr>
        <p:spPr>
          <a:xfrm>
            <a:off x="4768644" y="2101213"/>
            <a:ext cx="3165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Cat Litter Box with Scoop (Green Color)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DDEFC-8449-6273-26D4-68CF97DECEDE}"/>
              </a:ext>
            </a:extLst>
          </p:cNvPr>
          <p:cNvSpPr txBox="1"/>
          <p:nvPr/>
        </p:nvSpPr>
        <p:spPr>
          <a:xfrm>
            <a:off x="4773561" y="2868726"/>
            <a:ext cx="1125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Tk. 600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93388-3DF3-34E2-784A-C9B40D9CC8AA}"/>
              </a:ext>
            </a:extLst>
          </p:cNvPr>
          <p:cNvSpPr txBox="1"/>
          <p:nvPr/>
        </p:nvSpPr>
        <p:spPr>
          <a:xfrm>
            <a:off x="4763730" y="3183358"/>
            <a:ext cx="288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   2 Items in stock</a:t>
            </a:r>
          </a:p>
        </p:txBody>
      </p: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D7E7801D-1ADF-84C2-AAC9-781BCC7EE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7132" y="3173360"/>
            <a:ext cx="265471" cy="2654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43EE258-5E98-1A87-3532-1D8ADBC13254}"/>
              </a:ext>
            </a:extLst>
          </p:cNvPr>
          <p:cNvSpPr/>
          <p:nvPr/>
        </p:nvSpPr>
        <p:spPr>
          <a:xfrm>
            <a:off x="5869520" y="3501907"/>
            <a:ext cx="2124106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CEA6E7-3992-1BBC-A5D9-F26065D60902}"/>
              </a:ext>
            </a:extLst>
          </p:cNvPr>
          <p:cNvSpPr/>
          <p:nvPr/>
        </p:nvSpPr>
        <p:spPr>
          <a:xfrm>
            <a:off x="4797803" y="3501908"/>
            <a:ext cx="934720" cy="32512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7" name="Graphic 36" descr="Caret Up with solid fill">
            <a:extLst>
              <a:ext uri="{FF2B5EF4-FFF2-40B4-BE49-F238E27FC236}">
                <a16:creationId xmlns:a16="http://schemas.microsoft.com/office/drawing/2014/main" id="{E9E29B95-F5EF-4439-5372-18318B678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17807" y="3517490"/>
            <a:ext cx="285135" cy="285135"/>
          </a:xfrm>
          <a:prstGeom prst="rect">
            <a:avLst/>
          </a:prstGeom>
        </p:spPr>
      </p:pic>
      <p:pic>
        <p:nvPicPr>
          <p:cNvPr id="44" name="Graphic 43" descr="Caret Up with solid fill">
            <a:extLst>
              <a:ext uri="{FF2B5EF4-FFF2-40B4-BE49-F238E27FC236}">
                <a16:creationId xmlns:a16="http://schemas.microsoft.com/office/drawing/2014/main" id="{52ACC873-0D20-FBE7-1BC2-CA7CB7A97B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5442155" y="3522403"/>
            <a:ext cx="285135" cy="28513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E20616C-AEC0-7C37-E23B-0039187A6411}"/>
              </a:ext>
            </a:extLst>
          </p:cNvPr>
          <p:cNvSpPr txBox="1"/>
          <p:nvPr/>
        </p:nvSpPr>
        <p:spPr>
          <a:xfrm>
            <a:off x="481780" y="4364149"/>
            <a:ext cx="7895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Description</a:t>
            </a:r>
          </a:p>
          <a:p>
            <a:pPr algn="ctr"/>
            <a:endParaRPr lang="en-US" sz="1600" b="1" dirty="0"/>
          </a:p>
          <a:p>
            <a:pPr algn="just"/>
            <a:r>
              <a:rPr lang="en-US" sz="1400" dirty="0"/>
              <a:t>A cat litter box is an indoor collection box for cats to urinate and defecate. It provides a contained and predetermined location for the cat's waste, allowing for easy cleanup by the pet owner.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8B96A6-30B4-33AF-6E8D-97E261A5346E}"/>
              </a:ext>
            </a:extLst>
          </p:cNvPr>
          <p:cNvSpPr/>
          <p:nvPr/>
        </p:nvSpPr>
        <p:spPr>
          <a:xfrm>
            <a:off x="8367252" y="1691149"/>
            <a:ext cx="3824748" cy="3932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Additional Information</a:t>
            </a:r>
          </a:p>
          <a:p>
            <a:pPr algn="ctr"/>
            <a:endParaRPr lang="en-US" sz="1600" b="1" dirty="0"/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2FF09C0C-329C-FA61-6B23-A2E15EA81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042061"/>
              </p:ext>
            </p:extLst>
          </p:nvPr>
        </p:nvGraphicFramePr>
        <p:xfrm>
          <a:off x="8367252" y="2096182"/>
          <a:ext cx="3824748" cy="111252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912374">
                  <a:extLst>
                    <a:ext uri="{9D8B030D-6E8A-4147-A177-3AD203B41FA5}">
                      <a16:colId xmlns:a16="http://schemas.microsoft.com/office/drawing/2014/main" val="1455390387"/>
                    </a:ext>
                  </a:extLst>
                </a:gridCol>
                <a:gridCol w="1912374">
                  <a:extLst>
                    <a:ext uri="{9D8B030D-6E8A-4147-A177-3AD203B41FA5}">
                      <a16:colId xmlns:a16="http://schemas.microsoft.com/office/drawing/2014/main" val="366337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294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Wide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40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73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13 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947430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416C3839-04AD-E52F-3CFF-7F659586B7B8}"/>
              </a:ext>
            </a:extLst>
          </p:cNvPr>
          <p:cNvSpPr/>
          <p:nvPr/>
        </p:nvSpPr>
        <p:spPr>
          <a:xfrm>
            <a:off x="8357419" y="4242620"/>
            <a:ext cx="3834581" cy="3932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Delivery Information</a:t>
            </a:r>
          </a:p>
          <a:p>
            <a:pPr algn="ctr"/>
            <a:endParaRPr lang="en-US" sz="1600" b="1" dirty="0"/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27ADEDE-34BA-B598-0543-253E04CE37B1}"/>
              </a:ext>
            </a:extLst>
          </p:cNvPr>
          <p:cNvGraphicFramePr>
            <a:graphicFrameLocks noGrp="1"/>
          </p:cNvGraphicFramePr>
          <p:nvPr/>
        </p:nvGraphicFramePr>
        <p:xfrm>
          <a:off x="8357419" y="4642737"/>
          <a:ext cx="3834580" cy="1797393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917290">
                  <a:extLst>
                    <a:ext uri="{9D8B030D-6E8A-4147-A177-3AD203B41FA5}">
                      <a16:colId xmlns:a16="http://schemas.microsoft.com/office/drawing/2014/main" val="2588405930"/>
                    </a:ext>
                  </a:extLst>
                </a:gridCol>
                <a:gridCol w="1917290">
                  <a:extLst>
                    <a:ext uri="{9D8B030D-6E8A-4147-A177-3AD203B41FA5}">
                      <a16:colId xmlns:a16="http://schemas.microsoft.com/office/drawing/2014/main" val="692225456"/>
                    </a:ext>
                  </a:extLst>
                </a:gridCol>
              </a:tblGrid>
              <a:tr h="599131">
                <a:tc>
                  <a:txBody>
                    <a:bodyPr/>
                    <a:lstStyle/>
                    <a:p>
                      <a:r>
                        <a:rPr lang="en-US" sz="1600" b="1" dirty="0"/>
                        <a:t>Standard Delivery (Within Dhaka)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Tk.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34065"/>
                  </a:ext>
                </a:extLst>
              </a:tr>
              <a:tr h="599131">
                <a:tc>
                  <a:txBody>
                    <a:bodyPr/>
                    <a:lstStyle/>
                    <a:p>
                      <a:r>
                        <a:rPr lang="en-US" sz="1600" b="1" dirty="0"/>
                        <a:t>Express Delivery (Outside Dhaka)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Tk.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801387"/>
                  </a:ext>
                </a:extLst>
              </a:tr>
              <a:tr h="599131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Delivery (Within Dhaka)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Tk.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120948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66258C76-F7FA-5102-FFF4-1E9BD86BC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4" t="5878" r="8329" b="10824"/>
          <a:stretch/>
        </p:blipFill>
        <p:spPr bwMode="auto">
          <a:xfrm>
            <a:off x="1347020" y="2211235"/>
            <a:ext cx="1543664" cy="176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090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7965D-7184-41E3-EECC-CCC3FB69F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880" y="1702068"/>
            <a:ext cx="8209280" cy="1889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4246880" y="3738880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Most Popular Products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26587E-2C7B-BA05-3010-121655821C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938" t="37628" r="11111" b="16149"/>
          <a:stretch/>
        </p:blipFill>
        <p:spPr>
          <a:xfrm>
            <a:off x="1375410" y="4318000"/>
            <a:ext cx="1140460" cy="7924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EC3713-3830-6ACC-7CE2-F64E9707D033}"/>
              </a:ext>
            </a:extLst>
          </p:cNvPr>
          <p:cNvSpPr txBox="1"/>
          <p:nvPr/>
        </p:nvSpPr>
        <p:spPr>
          <a:xfrm>
            <a:off x="1203960" y="508000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Bed Foam Shape (Large)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Tk. 400 </a:t>
            </a:r>
            <a:r>
              <a:rPr lang="en-US" sz="1400" b="1" dirty="0">
                <a:solidFill>
                  <a:schemeClr val="accent2"/>
                </a:solidFill>
              </a:rPr>
              <a:t>    Tk. 380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183129-CBF7-B886-A298-4901F1C92449}"/>
              </a:ext>
            </a:extLst>
          </p:cNvPr>
          <p:cNvSpPr/>
          <p:nvPr/>
        </p:nvSpPr>
        <p:spPr>
          <a:xfrm>
            <a:off x="1452880" y="612648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98CBB048-C4A6-769E-853C-705799B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61" y="4216399"/>
            <a:ext cx="785822" cy="9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DA194-F6FC-DA6F-CD83-1D54E45350B1}"/>
              </a:ext>
            </a:extLst>
          </p:cNvPr>
          <p:cNvSpPr txBox="1"/>
          <p:nvPr/>
        </p:nvSpPr>
        <p:spPr>
          <a:xfrm>
            <a:off x="3896360" y="5130800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food (800g)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Tk1400 </a:t>
            </a:r>
            <a:r>
              <a:rPr lang="en-US" sz="1400" b="1" dirty="0">
                <a:solidFill>
                  <a:schemeClr val="accent2"/>
                </a:solidFill>
              </a:rPr>
              <a:t>  Tk 1350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3450A-5A1B-7B74-9349-2639449F1067}"/>
              </a:ext>
            </a:extLst>
          </p:cNvPr>
          <p:cNvSpPr/>
          <p:nvPr/>
        </p:nvSpPr>
        <p:spPr>
          <a:xfrm>
            <a:off x="417576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4" name="Picture 18">
            <a:extLst>
              <a:ext uri="{FF2B5EF4-FFF2-40B4-BE49-F238E27FC236}">
                <a16:creationId xmlns:a16="http://schemas.microsoft.com/office/drawing/2014/main" id="{4B7C59B8-A8E4-5D8B-95A1-7F0C2363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22" y="4145892"/>
            <a:ext cx="812798" cy="9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D86FC0-902A-9505-2902-6554A26B69BF}"/>
              </a:ext>
            </a:extLst>
          </p:cNvPr>
          <p:cNvSpPr txBox="1"/>
          <p:nvPr/>
        </p:nvSpPr>
        <p:spPr>
          <a:xfrm>
            <a:off x="6710680" y="509016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400" i="0" dirty="0">
                <a:solidFill>
                  <a:srgbClr val="000000"/>
                </a:solidFill>
                <a:effectLst/>
              </a:rPr>
              <a:t>Helminticide-L Deworming Tablet (1 Strip)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7FE39D-8236-C02F-18BD-11BD2BA3A937}"/>
              </a:ext>
            </a:extLst>
          </p:cNvPr>
          <p:cNvSpPr/>
          <p:nvPr/>
        </p:nvSpPr>
        <p:spPr>
          <a:xfrm>
            <a:off x="699008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id="{6EFC9B8F-9054-46F8-8018-89057F46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82" y="4092367"/>
            <a:ext cx="792478" cy="9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58C1BA-89D3-AB82-BF24-3E1E7EA89ADE}"/>
              </a:ext>
            </a:extLst>
          </p:cNvPr>
          <p:cNvSpPr txBox="1"/>
          <p:nvPr/>
        </p:nvSpPr>
        <p:spPr>
          <a:xfrm>
            <a:off x="9728200" y="5029200"/>
            <a:ext cx="15087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SmartHeart Adult Dog Food Chicken And Egg (20Kg)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6420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A36B84-1723-D1DC-DE96-5B161AEEF5E8}"/>
              </a:ext>
            </a:extLst>
          </p:cNvPr>
          <p:cNvSpPr/>
          <p:nvPr/>
        </p:nvSpPr>
        <p:spPr>
          <a:xfrm>
            <a:off x="1004824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68A599-96CB-B9C4-518A-35F50EC87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927764"/>
              </p:ext>
            </p:extLst>
          </p:nvPr>
        </p:nvGraphicFramePr>
        <p:xfrm>
          <a:off x="2444955" y="1702892"/>
          <a:ext cx="1989393" cy="1112520"/>
        </p:xfrm>
        <a:graphic>
          <a:graphicData uri="http://schemas.openxmlformats.org/drawingml/2006/table">
            <a:tbl>
              <a:tblPr bandRow="1"/>
              <a:tblGrid>
                <a:gridCol w="1989393">
                  <a:extLst>
                    <a:ext uri="{9D8B030D-6E8A-4147-A177-3AD203B41FA5}">
                      <a16:colId xmlns:a16="http://schemas.microsoft.com/office/drawing/2014/main" val="1180294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92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Accessories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1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Medicine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583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393289" y="1703603"/>
            <a:ext cx="2025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Home/ Shop / Medicine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8DA194-F6FC-DA6F-CD83-1D54E45350B1}"/>
              </a:ext>
            </a:extLst>
          </p:cNvPr>
          <p:cNvSpPr txBox="1"/>
          <p:nvPr/>
        </p:nvSpPr>
        <p:spPr>
          <a:xfrm>
            <a:off x="3060616" y="3193843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400" i="0" dirty="0">
                <a:solidFill>
                  <a:srgbClr val="000000"/>
                </a:solidFill>
                <a:effectLst/>
              </a:rPr>
              <a:t>Helminticide-L  Tablet (1 Tablet)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60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3450A-5A1B-7B74-9349-2639449F1067}"/>
              </a:ext>
            </a:extLst>
          </p:cNvPr>
          <p:cNvSpPr/>
          <p:nvPr/>
        </p:nvSpPr>
        <p:spPr>
          <a:xfrm>
            <a:off x="3340016" y="3924715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58C1BA-89D3-AB82-BF24-3E1E7EA89ADE}"/>
              </a:ext>
            </a:extLst>
          </p:cNvPr>
          <p:cNvSpPr txBox="1"/>
          <p:nvPr/>
        </p:nvSpPr>
        <p:spPr>
          <a:xfrm>
            <a:off x="5126690" y="3200385"/>
            <a:ext cx="20115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Topicure Natural Spray-Topical Cure(100ml)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500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A36B84-1723-D1DC-DE96-5B161AEEF5E8}"/>
              </a:ext>
            </a:extLst>
          </p:cNvPr>
          <p:cNvSpPr/>
          <p:nvPr/>
        </p:nvSpPr>
        <p:spPr>
          <a:xfrm>
            <a:off x="5663042" y="3944359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4DB09-B066-2341-5C3A-7A8E242B4BF5}"/>
              </a:ext>
            </a:extLst>
          </p:cNvPr>
          <p:cNvSpPr txBox="1"/>
          <p:nvPr/>
        </p:nvSpPr>
        <p:spPr>
          <a:xfrm>
            <a:off x="398206" y="2721244"/>
            <a:ext cx="1465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Filter by Price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81D35B-1E19-2C43-2965-725BA8666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734" y="3033252"/>
            <a:ext cx="1719252" cy="2212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A22DB1-0978-0236-4975-E748ACD14537}"/>
              </a:ext>
            </a:extLst>
          </p:cNvPr>
          <p:cNvSpPr/>
          <p:nvPr/>
        </p:nvSpPr>
        <p:spPr>
          <a:xfrm>
            <a:off x="462117" y="3283975"/>
            <a:ext cx="589936" cy="25563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187923-D8DE-BC67-D8A9-F4A9AB75CD12}"/>
              </a:ext>
            </a:extLst>
          </p:cNvPr>
          <p:cNvSpPr txBox="1"/>
          <p:nvPr/>
        </p:nvSpPr>
        <p:spPr>
          <a:xfrm>
            <a:off x="1111043" y="3290914"/>
            <a:ext cx="1376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Tk. 0 – Tk. 1500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47819B-A73A-0606-CE4A-5B5628136A91}"/>
              </a:ext>
            </a:extLst>
          </p:cNvPr>
          <p:cNvSpPr txBox="1"/>
          <p:nvPr/>
        </p:nvSpPr>
        <p:spPr>
          <a:xfrm>
            <a:off x="2536722" y="1644613"/>
            <a:ext cx="146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Medicine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4FC2D-F9E4-6E01-3D93-497FBE6190E1}"/>
              </a:ext>
            </a:extLst>
          </p:cNvPr>
          <p:cNvSpPr txBox="1"/>
          <p:nvPr/>
        </p:nvSpPr>
        <p:spPr>
          <a:xfrm>
            <a:off x="7638845" y="3224969"/>
            <a:ext cx="17411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Himalaya Furglow Skin Tonic(400ml)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1300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DBB3D6-C9E3-6A73-EF15-9A12F0792219}"/>
              </a:ext>
            </a:extLst>
          </p:cNvPr>
          <p:cNvSpPr/>
          <p:nvPr/>
        </p:nvSpPr>
        <p:spPr>
          <a:xfrm>
            <a:off x="8047374" y="3939441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07BBD2-52E2-5353-E6C0-9D3F534D9FD8}"/>
              </a:ext>
            </a:extLst>
          </p:cNvPr>
          <p:cNvSpPr txBox="1"/>
          <p:nvPr/>
        </p:nvSpPr>
        <p:spPr>
          <a:xfrm>
            <a:off x="9753602" y="3229887"/>
            <a:ext cx="22011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Versele Laga Oropharma Cat Attract(200ml)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1500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9FE541-879F-02F7-FA03-BDD8592FB90F}"/>
              </a:ext>
            </a:extLst>
          </p:cNvPr>
          <p:cNvSpPr/>
          <p:nvPr/>
        </p:nvSpPr>
        <p:spPr>
          <a:xfrm>
            <a:off x="10402208" y="3944359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7CB28D-AB66-2F94-AB30-6EBA1E1B820D}"/>
              </a:ext>
            </a:extLst>
          </p:cNvPr>
          <p:cNvSpPr txBox="1"/>
          <p:nvPr/>
        </p:nvSpPr>
        <p:spPr>
          <a:xfrm>
            <a:off x="2733369" y="5578165"/>
            <a:ext cx="22712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Drools Absolute Calcium Sausage Dog Supplement </a:t>
            </a:r>
            <a:r>
              <a:rPr lang="en-US" sz="1400" b="1" dirty="0">
                <a:solidFill>
                  <a:schemeClr val="accent2"/>
                </a:solidFill>
              </a:rPr>
              <a:t>Tk 1100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C064CBB-FEC8-4717-763F-6B6E6423E21C}"/>
              </a:ext>
            </a:extLst>
          </p:cNvPr>
          <p:cNvSpPr/>
          <p:nvPr/>
        </p:nvSpPr>
        <p:spPr>
          <a:xfrm>
            <a:off x="3384264" y="6309037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9ED0C5-8491-CDE7-30BD-D6681D7BA785}"/>
              </a:ext>
            </a:extLst>
          </p:cNvPr>
          <p:cNvSpPr txBox="1"/>
          <p:nvPr/>
        </p:nvSpPr>
        <p:spPr>
          <a:xfrm>
            <a:off x="5250425" y="5584707"/>
            <a:ext cx="1877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Frontline Spray (100ml) – Cats &amp; Dogs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590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9E84BF-5D6A-9888-6D5F-ACCB70CEA6BE}"/>
              </a:ext>
            </a:extLst>
          </p:cNvPr>
          <p:cNvSpPr/>
          <p:nvPr/>
        </p:nvSpPr>
        <p:spPr>
          <a:xfrm>
            <a:off x="5707290" y="6328681"/>
            <a:ext cx="934720" cy="3251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Add to Cart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ADA6179-403F-7F01-EFCC-54151D9D87E0}"/>
              </a:ext>
            </a:extLst>
          </p:cNvPr>
          <p:cNvSpPr txBox="1"/>
          <p:nvPr/>
        </p:nvSpPr>
        <p:spPr>
          <a:xfrm>
            <a:off x="3033254" y="1914994"/>
            <a:ext cx="2236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111111"/>
                </a:solidFill>
                <a:effectLst/>
              </a:rPr>
              <a:t>Showing 1–6 of 16 results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DA88027-5529-EB00-B8E6-39628C9BAE2B}"/>
              </a:ext>
            </a:extLst>
          </p:cNvPr>
          <p:cNvSpPr txBox="1"/>
          <p:nvPr/>
        </p:nvSpPr>
        <p:spPr>
          <a:xfrm>
            <a:off x="10466439" y="1924829"/>
            <a:ext cx="1465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</a:rPr>
              <a:t>1</a:t>
            </a:r>
            <a:r>
              <a:rPr lang="en-US" sz="1200" dirty="0"/>
              <a:t>   2   3  …….. &gt;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4DD217-DCB8-DA61-11D6-91899AC38981}"/>
              </a:ext>
            </a:extLst>
          </p:cNvPr>
          <p:cNvSpPr txBox="1"/>
          <p:nvPr/>
        </p:nvSpPr>
        <p:spPr>
          <a:xfrm>
            <a:off x="530943" y="3849779"/>
            <a:ext cx="19369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    Tk.0 – Tk. 499</a:t>
            </a:r>
          </a:p>
          <a:p>
            <a:endParaRPr lang="en-US" sz="1400" dirty="0"/>
          </a:p>
          <a:p>
            <a:r>
              <a:rPr lang="en-US" sz="1400" dirty="0"/>
              <a:t>    Tk.500 – Tk. 999</a:t>
            </a:r>
          </a:p>
          <a:p>
            <a:endParaRPr lang="en-US" sz="1400" dirty="0"/>
          </a:p>
          <a:p>
            <a:r>
              <a:rPr lang="en-US" sz="1400" dirty="0"/>
              <a:t>    Tk.1000 – Tk. 1500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4097" name="Graphic 4096" descr="Stop outline">
            <a:extLst>
              <a:ext uri="{FF2B5EF4-FFF2-40B4-BE49-F238E27FC236}">
                <a16:creationId xmlns:a16="http://schemas.microsoft.com/office/drawing/2014/main" id="{A934FEAC-B8D3-C7FC-5947-3E029BE0AB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784" y="3861622"/>
            <a:ext cx="245806" cy="245806"/>
          </a:xfrm>
          <a:prstGeom prst="rect">
            <a:avLst/>
          </a:prstGeom>
        </p:spPr>
      </p:pic>
      <p:pic>
        <p:nvPicPr>
          <p:cNvPr id="4100" name="Graphic 4099" descr="Stop outline">
            <a:extLst>
              <a:ext uri="{FF2B5EF4-FFF2-40B4-BE49-F238E27FC236}">
                <a16:creationId xmlns:a16="http://schemas.microsoft.com/office/drawing/2014/main" id="{79AEDD9F-7F60-67CD-7642-39114F20C8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6861" y="4289325"/>
            <a:ext cx="245806" cy="245806"/>
          </a:xfrm>
          <a:prstGeom prst="rect">
            <a:avLst/>
          </a:prstGeom>
        </p:spPr>
      </p:pic>
      <p:pic>
        <p:nvPicPr>
          <p:cNvPr id="4101" name="Graphic 4100" descr="Stop outline">
            <a:extLst>
              <a:ext uri="{FF2B5EF4-FFF2-40B4-BE49-F238E27FC236}">
                <a16:creationId xmlns:a16="http://schemas.microsoft.com/office/drawing/2014/main" id="{F9D0A3ED-9150-3940-9DFB-E79CFA034E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1779" y="4707197"/>
            <a:ext cx="245806" cy="245806"/>
          </a:xfrm>
          <a:prstGeom prst="rect">
            <a:avLst/>
          </a:prstGeom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E127767F-5FB3-6B3A-27C6-A2175892C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19" y="2248266"/>
            <a:ext cx="812798" cy="9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67D0027-4C9C-DA0E-F643-522D3E75D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0" t="11344" r="34420" b="9385"/>
          <a:stretch/>
        </p:blipFill>
        <p:spPr bwMode="auto">
          <a:xfrm>
            <a:off x="5968176" y="2272983"/>
            <a:ext cx="353964" cy="94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4DAF397-5044-6A41-177F-8CFFF27EC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288" y="2209800"/>
            <a:ext cx="953730" cy="9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C5D99ED-E83C-DB0A-A31D-1412ECF6B3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33349"/>
          <a:stretch/>
        </p:blipFill>
        <p:spPr bwMode="auto">
          <a:xfrm>
            <a:off x="10680222" y="2182762"/>
            <a:ext cx="294249" cy="10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4147CDA-086F-B47B-72F7-3979F92AB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t="8316" r="16898" b="10251"/>
          <a:stretch/>
        </p:blipFill>
        <p:spPr bwMode="auto">
          <a:xfrm>
            <a:off x="3549444" y="4734234"/>
            <a:ext cx="599767" cy="85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E32FA37-7F38-9A24-E5EE-EF862EBE6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6" r="23956"/>
          <a:stretch/>
        </p:blipFill>
        <p:spPr bwMode="auto">
          <a:xfrm>
            <a:off x="6017341" y="4744562"/>
            <a:ext cx="334297" cy="7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465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393290" y="1703603"/>
            <a:ext cx="340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Home/ Shop / Medicine / Cat Litter Box (Green Color)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AD8E6-7046-9C2D-A759-55D50147281B}"/>
              </a:ext>
            </a:extLst>
          </p:cNvPr>
          <p:cNvSpPr txBox="1"/>
          <p:nvPr/>
        </p:nvSpPr>
        <p:spPr>
          <a:xfrm>
            <a:off x="4768644" y="2101213"/>
            <a:ext cx="3165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Frontline Spray (100ml) – Cats &amp;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DDEFC-8449-6273-26D4-68CF97DECEDE}"/>
              </a:ext>
            </a:extLst>
          </p:cNvPr>
          <p:cNvSpPr txBox="1"/>
          <p:nvPr/>
        </p:nvSpPr>
        <p:spPr>
          <a:xfrm>
            <a:off x="4773561" y="2868726"/>
            <a:ext cx="1125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Tk. 590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93388-3DF3-34E2-784A-C9B40D9CC8AA}"/>
              </a:ext>
            </a:extLst>
          </p:cNvPr>
          <p:cNvSpPr txBox="1"/>
          <p:nvPr/>
        </p:nvSpPr>
        <p:spPr>
          <a:xfrm>
            <a:off x="4763730" y="3183358"/>
            <a:ext cx="2880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        6 Items in stock</a:t>
            </a:r>
          </a:p>
        </p:txBody>
      </p:sp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D7E7801D-1ADF-84C2-AAC9-781BCC7EE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57132" y="3173360"/>
            <a:ext cx="265471" cy="2654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43EE258-5E98-1A87-3532-1D8ADBC13254}"/>
              </a:ext>
            </a:extLst>
          </p:cNvPr>
          <p:cNvSpPr/>
          <p:nvPr/>
        </p:nvSpPr>
        <p:spPr>
          <a:xfrm>
            <a:off x="5869520" y="3501907"/>
            <a:ext cx="2124106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CEA6E7-3992-1BBC-A5D9-F26065D60902}"/>
              </a:ext>
            </a:extLst>
          </p:cNvPr>
          <p:cNvSpPr/>
          <p:nvPr/>
        </p:nvSpPr>
        <p:spPr>
          <a:xfrm>
            <a:off x="4797803" y="3501908"/>
            <a:ext cx="934720" cy="32512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7" name="Graphic 36" descr="Caret Up with solid fill">
            <a:extLst>
              <a:ext uri="{FF2B5EF4-FFF2-40B4-BE49-F238E27FC236}">
                <a16:creationId xmlns:a16="http://schemas.microsoft.com/office/drawing/2014/main" id="{E9E29B95-F5EF-4439-5372-18318B6785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17807" y="3517490"/>
            <a:ext cx="285135" cy="285135"/>
          </a:xfrm>
          <a:prstGeom prst="rect">
            <a:avLst/>
          </a:prstGeom>
        </p:spPr>
      </p:pic>
      <p:pic>
        <p:nvPicPr>
          <p:cNvPr id="44" name="Graphic 43" descr="Caret Up with solid fill">
            <a:extLst>
              <a:ext uri="{FF2B5EF4-FFF2-40B4-BE49-F238E27FC236}">
                <a16:creationId xmlns:a16="http://schemas.microsoft.com/office/drawing/2014/main" id="{52ACC873-0D20-FBE7-1BC2-CA7CB7A97B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5442155" y="3522403"/>
            <a:ext cx="285135" cy="28513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E20616C-AEC0-7C37-E23B-0039187A6411}"/>
              </a:ext>
            </a:extLst>
          </p:cNvPr>
          <p:cNvSpPr txBox="1"/>
          <p:nvPr/>
        </p:nvSpPr>
        <p:spPr>
          <a:xfrm>
            <a:off x="353964" y="4364149"/>
            <a:ext cx="78953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Description</a:t>
            </a:r>
          </a:p>
          <a:p>
            <a:pPr algn="ctr"/>
            <a:endParaRPr lang="en-US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Flea and tick treatment spray-on topical flea control formula can be applied directly to pets to provide fast-acting control of fleas and ticks for up to 30 days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Spray bottle is easy to use, ensures fast and even application and can be reapplied regularly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Kills fleas before they lay eggs, effectively preventing reinfestation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Contains fiprinol to kill pests quickly and safely; safe for dogs, puppies, cats and kittens 8 weeks or older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16C3839-04AD-E52F-3CFF-7F659586B7B8}"/>
              </a:ext>
            </a:extLst>
          </p:cNvPr>
          <p:cNvSpPr/>
          <p:nvPr/>
        </p:nvSpPr>
        <p:spPr>
          <a:xfrm>
            <a:off x="8357419" y="2738281"/>
            <a:ext cx="3834581" cy="3932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Delivery Information</a:t>
            </a:r>
          </a:p>
          <a:p>
            <a:pPr algn="ctr"/>
            <a:endParaRPr lang="en-US" sz="1600" b="1" dirty="0"/>
          </a:p>
        </p:txBody>
      </p: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B27ADEDE-34BA-B598-0543-253E04CE3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20494"/>
              </p:ext>
            </p:extLst>
          </p:nvPr>
        </p:nvGraphicFramePr>
        <p:xfrm>
          <a:off x="8357419" y="3128564"/>
          <a:ext cx="3834580" cy="1797393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1917290">
                  <a:extLst>
                    <a:ext uri="{9D8B030D-6E8A-4147-A177-3AD203B41FA5}">
                      <a16:colId xmlns:a16="http://schemas.microsoft.com/office/drawing/2014/main" val="2588405930"/>
                    </a:ext>
                  </a:extLst>
                </a:gridCol>
                <a:gridCol w="1917290">
                  <a:extLst>
                    <a:ext uri="{9D8B030D-6E8A-4147-A177-3AD203B41FA5}">
                      <a16:colId xmlns:a16="http://schemas.microsoft.com/office/drawing/2014/main" val="692225456"/>
                    </a:ext>
                  </a:extLst>
                </a:gridCol>
              </a:tblGrid>
              <a:tr h="599131">
                <a:tc>
                  <a:txBody>
                    <a:bodyPr/>
                    <a:lstStyle/>
                    <a:p>
                      <a:r>
                        <a:rPr lang="en-US" sz="1600" b="1" dirty="0"/>
                        <a:t>Standard Delivery (Within Dhaka)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Tk.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34065"/>
                  </a:ext>
                </a:extLst>
              </a:tr>
              <a:tr h="599131">
                <a:tc>
                  <a:txBody>
                    <a:bodyPr/>
                    <a:lstStyle/>
                    <a:p>
                      <a:r>
                        <a:rPr lang="en-US" sz="1600" b="1" dirty="0"/>
                        <a:t>Express Delivery (Outside Dhaka)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Tk.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801387"/>
                  </a:ext>
                </a:extLst>
              </a:tr>
              <a:tr h="599131">
                <a:tc>
                  <a:txBody>
                    <a:bodyPr/>
                    <a:lstStyle/>
                    <a:p>
                      <a:r>
                        <a:rPr lang="en-US" sz="1600" b="1" dirty="0"/>
                        <a:t>Special Delivery (Within Dhaka)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Tk.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120948"/>
                  </a:ext>
                </a:extLst>
              </a:tr>
            </a:tbl>
          </a:graphicData>
        </a:graphic>
      </p:graphicFrame>
      <p:pic>
        <p:nvPicPr>
          <p:cNvPr id="12" name="Picture 10">
            <a:extLst>
              <a:ext uri="{FF2B5EF4-FFF2-40B4-BE49-F238E27FC236}">
                <a16:creationId xmlns:a16="http://schemas.microsoft.com/office/drawing/2014/main" id="{EC380EB5-EADD-B00C-D548-A0B49570B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6" r="23956"/>
          <a:stretch/>
        </p:blipFill>
        <p:spPr bwMode="auto">
          <a:xfrm>
            <a:off x="1887792" y="2214839"/>
            <a:ext cx="727590" cy="17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8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7965D-7184-41E3-EECC-CCC3FB69F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880" y="1702068"/>
            <a:ext cx="8209280" cy="1889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4246880" y="3738880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Most Popular Products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26587E-2C7B-BA05-3010-121655821C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938" t="37628" r="11111" b="16149"/>
          <a:stretch/>
        </p:blipFill>
        <p:spPr>
          <a:xfrm>
            <a:off x="1375410" y="4318000"/>
            <a:ext cx="1140460" cy="7924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EC3713-3830-6ACC-7CE2-F64E9707D033}"/>
              </a:ext>
            </a:extLst>
          </p:cNvPr>
          <p:cNvSpPr txBox="1"/>
          <p:nvPr/>
        </p:nvSpPr>
        <p:spPr>
          <a:xfrm>
            <a:off x="1203960" y="508000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Bed Foam Shape (Large)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Tk. 400 </a:t>
            </a:r>
            <a:r>
              <a:rPr lang="en-US" sz="1400" b="1" dirty="0">
                <a:solidFill>
                  <a:schemeClr val="accent2"/>
                </a:solidFill>
              </a:rPr>
              <a:t>    Tk. 380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183129-CBF7-B886-A298-4901F1C92449}"/>
              </a:ext>
            </a:extLst>
          </p:cNvPr>
          <p:cNvSpPr/>
          <p:nvPr/>
        </p:nvSpPr>
        <p:spPr>
          <a:xfrm>
            <a:off x="1452880" y="612648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98CBB048-C4A6-769E-853C-705799B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61" y="4216399"/>
            <a:ext cx="785822" cy="9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DA194-F6FC-DA6F-CD83-1D54E45350B1}"/>
              </a:ext>
            </a:extLst>
          </p:cNvPr>
          <p:cNvSpPr txBox="1"/>
          <p:nvPr/>
        </p:nvSpPr>
        <p:spPr>
          <a:xfrm>
            <a:off x="3896360" y="5130800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food (800g)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Tk1400 </a:t>
            </a:r>
            <a:r>
              <a:rPr lang="en-US" sz="1400" b="1" dirty="0">
                <a:solidFill>
                  <a:schemeClr val="accent2"/>
                </a:solidFill>
              </a:rPr>
              <a:t>  Tk 1350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3450A-5A1B-7B74-9349-2639449F1067}"/>
              </a:ext>
            </a:extLst>
          </p:cNvPr>
          <p:cNvSpPr/>
          <p:nvPr/>
        </p:nvSpPr>
        <p:spPr>
          <a:xfrm>
            <a:off x="417576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4" name="Picture 18">
            <a:extLst>
              <a:ext uri="{FF2B5EF4-FFF2-40B4-BE49-F238E27FC236}">
                <a16:creationId xmlns:a16="http://schemas.microsoft.com/office/drawing/2014/main" id="{4B7C59B8-A8E4-5D8B-95A1-7F0C2363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22" y="4145892"/>
            <a:ext cx="812798" cy="9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D86FC0-902A-9505-2902-6554A26B69BF}"/>
              </a:ext>
            </a:extLst>
          </p:cNvPr>
          <p:cNvSpPr txBox="1"/>
          <p:nvPr/>
        </p:nvSpPr>
        <p:spPr>
          <a:xfrm>
            <a:off x="6710680" y="509016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400" i="0" dirty="0">
                <a:solidFill>
                  <a:srgbClr val="000000"/>
                </a:solidFill>
                <a:effectLst/>
              </a:rPr>
              <a:t>Helminticide-L Deworming Tablet (1 Strip)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7FE39D-8236-C02F-18BD-11BD2BA3A937}"/>
              </a:ext>
            </a:extLst>
          </p:cNvPr>
          <p:cNvSpPr/>
          <p:nvPr/>
        </p:nvSpPr>
        <p:spPr>
          <a:xfrm>
            <a:off x="699008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id="{6EFC9B8F-9054-46F8-8018-89057F46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82" y="4092367"/>
            <a:ext cx="792478" cy="9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58C1BA-89D3-AB82-BF24-3E1E7EA89ADE}"/>
              </a:ext>
            </a:extLst>
          </p:cNvPr>
          <p:cNvSpPr txBox="1"/>
          <p:nvPr/>
        </p:nvSpPr>
        <p:spPr>
          <a:xfrm>
            <a:off x="9728200" y="5029200"/>
            <a:ext cx="15087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SmartHeart Adult Dog Food Chicken And Egg (20Kg)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6420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A36B84-1723-D1DC-DE96-5B161AEEF5E8}"/>
              </a:ext>
            </a:extLst>
          </p:cNvPr>
          <p:cNvSpPr/>
          <p:nvPr/>
        </p:nvSpPr>
        <p:spPr>
          <a:xfrm>
            <a:off x="1004824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5FFA9F-990C-D609-F947-2629BA558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84863"/>
              </p:ext>
            </p:extLst>
          </p:nvPr>
        </p:nvGraphicFramePr>
        <p:xfrm>
          <a:off x="4450735" y="1683228"/>
          <a:ext cx="202872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28723">
                  <a:extLst>
                    <a:ext uri="{9D8B030D-6E8A-4147-A177-3AD203B41FA5}">
                      <a16:colId xmlns:a16="http://schemas.microsoft.com/office/drawing/2014/main" val="3995207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 Provide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9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 an Appointment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322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840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-1" y="1752763"/>
            <a:ext cx="12192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Gentle Touch</a:t>
            </a:r>
          </a:p>
          <a:p>
            <a:pPr algn="ctr"/>
            <a:r>
              <a:rPr lang="en-US" dirty="0"/>
              <a:t>At The Pet Shop Animal Hospital, we prioritize your pet's health at every life stage. We recommend annual check-ups for young pets and semi-annual visits for cats and dogs over 7 to catch any health issues early. The Pet Shop Animal Hospital also offers Fear Free grooming, ensuring a stress-free experience tailored to your pet’s unique needs. Keep your pet happy, healthy, and well-groomed—schedule a wellness visit today!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7B7A1-41F3-B1A5-B334-4E65E30D8EF2}"/>
              </a:ext>
            </a:extLst>
          </p:cNvPr>
          <p:cNvSpPr txBox="1"/>
          <p:nvPr/>
        </p:nvSpPr>
        <p:spPr>
          <a:xfrm>
            <a:off x="0" y="4255074"/>
            <a:ext cx="613532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Grooming Services We Provide</a:t>
            </a:r>
          </a:p>
          <a:p>
            <a:r>
              <a:rPr lang="en-US" sz="1400" dirty="0">
                <a:ea typeface="ADLaM Display" panose="020F0502020204030204" pitchFamily="2" charset="0"/>
                <a:cs typeface="ADLaM Display" panose="020F0502020204030204" pitchFamily="2" charset="0"/>
              </a:rPr>
              <a:t>Our professional groomer has been grooming pets for a few years. The grooming services we provides include:</a:t>
            </a:r>
          </a:p>
          <a:p>
            <a:endParaRPr lang="en-US" sz="1400" dirty="0"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ea typeface="ADLaM Display" panose="020F0502020204030204" pitchFamily="2" charset="0"/>
                <a:cs typeface="ADLaM Display" panose="020F0502020204030204" pitchFamily="2" charset="0"/>
              </a:rPr>
              <a:t>Bath and blowout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ea typeface="ADLaM Display" panose="020F0502020204030204" pitchFamily="2" charset="0"/>
                <a:cs typeface="ADLaM Display" panose="020F0502020204030204" pitchFamily="2" charset="0"/>
              </a:rPr>
              <a:t>Specialty cuts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ea typeface="ADLaM Display" panose="020F0502020204030204" pitchFamily="2" charset="0"/>
                <a:cs typeface="ADLaM Display" panose="020F0502020204030204" pitchFamily="2" charset="0"/>
              </a:rPr>
              <a:t>Ear cleaning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ea typeface="ADLaM Display" panose="020F0502020204030204" pitchFamily="2" charset="0"/>
                <a:cs typeface="ADLaM Display" panose="020F0502020204030204" pitchFamily="2" charset="0"/>
              </a:rPr>
              <a:t>Anal gland expressions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ea typeface="ADLaM Display" panose="020F0502020204030204" pitchFamily="2" charset="0"/>
                <a:cs typeface="ADLaM Display" panose="020F0502020204030204" pitchFamily="2" charset="0"/>
              </a:rPr>
              <a:t>Nail trims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>
                <a:ea typeface="ADLaM Display" panose="020F0502020204030204" pitchFamily="2" charset="0"/>
                <a:cs typeface="ADLaM Display" panose="020F0502020204030204" pitchFamily="2" charset="0"/>
              </a:rPr>
              <a:t>Nail polish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0F6B8-AE1D-97D3-736C-2B795E6D211D}"/>
              </a:ext>
            </a:extLst>
          </p:cNvPr>
          <p:cNvSpPr txBox="1"/>
          <p:nvPr/>
        </p:nvSpPr>
        <p:spPr>
          <a:xfrm>
            <a:off x="6066504" y="4197636"/>
            <a:ext cx="6125496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Veterinary Services We Provide</a:t>
            </a:r>
          </a:p>
          <a:p>
            <a:r>
              <a:rPr lang="en-US" sz="1400" dirty="0"/>
              <a:t>Our professional veterinary has been vetting pets for a few years. The veterinary services we provides include:</a:t>
            </a:r>
          </a:p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Emergency Care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Dental Care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Microchipping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Surgery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Vaccinations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Ear Treatment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99E8C1-D893-7797-F44A-DC32200EB30C}"/>
              </a:ext>
            </a:extLst>
          </p:cNvPr>
          <p:cNvSpPr txBox="1"/>
          <p:nvPr/>
        </p:nvSpPr>
        <p:spPr>
          <a:xfrm>
            <a:off x="3033252" y="3659747"/>
            <a:ext cx="6125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About Our Services</a:t>
            </a:r>
          </a:p>
        </p:txBody>
      </p:sp>
    </p:spTree>
    <p:extLst>
      <p:ext uri="{BB962C8B-B14F-4D97-AF65-F5344CB8AC3E}">
        <p14:creationId xmlns:p14="http://schemas.microsoft.com/office/powerpoint/2010/main" val="534190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1D3BE-2539-B60C-B130-21665A224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4297"/>
            <a:ext cx="10515600" cy="62238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Registration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                 </a:t>
            </a:r>
            <a:r>
              <a:rPr lang="en-US" sz="1200" dirty="0">
                <a:solidFill>
                  <a:srgbClr val="C00000"/>
                </a:solidFill>
              </a:rPr>
              <a:t>Does not contain any numeric  value. </a:t>
            </a:r>
            <a:endParaRPr lang="en-US" sz="18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Name: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        </a:t>
            </a:r>
          </a:p>
          <a:p>
            <a:r>
              <a:rPr lang="en-US" sz="2000" dirty="0">
                <a:solidFill>
                  <a:schemeClr val="tx1"/>
                </a:solidFill>
              </a:rPr>
              <a:t>Email: </a:t>
            </a:r>
          </a:p>
          <a:p>
            <a:r>
              <a:rPr lang="en-US" sz="2000" dirty="0">
                <a:solidFill>
                  <a:schemeClr val="tx1"/>
                </a:solidFill>
              </a:rPr>
              <a:t>                                      </a:t>
            </a:r>
            <a:r>
              <a:rPr lang="en-US" sz="1200" dirty="0">
                <a:solidFill>
                  <a:srgbClr val="C00000"/>
                </a:solidFill>
              </a:rPr>
              <a:t>Contact number must be 11 digits. 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Contact Number: 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Address: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Pet Category: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Enter Password: </a:t>
            </a:r>
          </a:p>
          <a:p>
            <a:r>
              <a:rPr lang="en-US" dirty="0">
                <a:solidFill>
                  <a:schemeClr val="tx1"/>
                </a:solidFill>
              </a:rPr>
              <a:t>       </a:t>
            </a:r>
            <a:r>
              <a:rPr lang="en-US" sz="1400" dirty="0">
                <a:solidFill>
                  <a:schemeClr val="tx1"/>
                </a:solidFill>
              </a:rPr>
              <a:t>Agree to the terms and conditions. </a:t>
            </a:r>
            <a:endParaRPr lang="en-US" sz="1400" u="sng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C8086-4D33-B025-4358-E184B84F0BF7}"/>
              </a:ext>
            </a:extLst>
          </p:cNvPr>
          <p:cNvSpPr/>
          <p:nvPr/>
        </p:nvSpPr>
        <p:spPr>
          <a:xfrm>
            <a:off x="1828800" y="1140541"/>
            <a:ext cx="5899353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Aditya Das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A7EE1-F948-6882-75E8-B3F3D5D82E38}"/>
              </a:ext>
            </a:extLst>
          </p:cNvPr>
          <p:cNvSpPr/>
          <p:nvPr/>
        </p:nvSpPr>
        <p:spPr>
          <a:xfrm>
            <a:off x="5302046" y="6105823"/>
            <a:ext cx="1587909" cy="3932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1C7C9A-2EA0-6DDD-6CB4-988024003E9D}"/>
              </a:ext>
            </a:extLst>
          </p:cNvPr>
          <p:cNvSpPr/>
          <p:nvPr/>
        </p:nvSpPr>
        <p:spPr>
          <a:xfrm>
            <a:off x="1823884" y="1951703"/>
            <a:ext cx="5899353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dasaditya99678@gmail.com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922AA-695E-5C06-B61A-8C04E68449FE}"/>
              </a:ext>
            </a:extLst>
          </p:cNvPr>
          <p:cNvSpPr/>
          <p:nvPr/>
        </p:nvSpPr>
        <p:spPr>
          <a:xfrm>
            <a:off x="2910348" y="2743201"/>
            <a:ext cx="4817807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01785946975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41C1E-F9C5-8556-DD6E-7C0EFCD0F064}"/>
              </a:ext>
            </a:extLst>
          </p:cNvPr>
          <p:cNvSpPr/>
          <p:nvPr/>
        </p:nvSpPr>
        <p:spPr>
          <a:xfrm>
            <a:off x="2010696" y="3564194"/>
            <a:ext cx="5707627" cy="388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Bashudhara Residential Area, Dhaka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75A98F-5641-39F6-231C-B44B42530B00}"/>
              </a:ext>
            </a:extLst>
          </p:cNvPr>
          <p:cNvSpPr/>
          <p:nvPr/>
        </p:nvSpPr>
        <p:spPr>
          <a:xfrm>
            <a:off x="2492478" y="4360607"/>
            <a:ext cx="2197510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Cat, Dog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8DEA6-D913-6BD0-3754-040E7C0F3E2E}"/>
              </a:ext>
            </a:extLst>
          </p:cNvPr>
          <p:cNvSpPr/>
          <p:nvPr/>
        </p:nvSpPr>
        <p:spPr>
          <a:xfrm>
            <a:off x="2753033" y="5211097"/>
            <a:ext cx="2197510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**********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391541-D9AA-1E8D-ACAC-268CC9805FE2}"/>
              </a:ext>
            </a:extLst>
          </p:cNvPr>
          <p:cNvSpPr/>
          <p:nvPr/>
        </p:nvSpPr>
        <p:spPr>
          <a:xfrm>
            <a:off x="5053781" y="5279923"/>
            <a:ext cx="255638" cy="25563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25ACD5-2A99-4583-68A5-B7CC195CC6A8}"/>
              </a:ext>
            </a:extLst>
          </p:cNvPr>
          <p:cNvSpPr txBox="1"/>
          <p:nvPr/>
        </p:nvSpPr>
        <p:spPr>
          <a:xfrm>
            <a:off x="5260261" y="4621161"/>
            <a:ext cx="3303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Should have at least one number.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C00000"/>
                </a:solidFill>
                <a:effectLst/>
              </a:rPr>
              <a:t>Should have at least one uppercase and one lowercase character.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C00000"/>
                </a:solidFill>
                <a:effectLst/>
              </a:rPr>
              <a:t>Should have at least one special symbol.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C00000"/>
                </a:solidFill>
                <a:effectLst/>
              </a:rPr>
              <a:t>Should be between 6 to 20 characters long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4FA7DB-A31A-6AD6-584D-2E22C79EE170}"/>
              </a:ext>
            </a:extLst>
          </p:cNvPr>
          <p:cNvSpPr/>
          <p:nvPr/>
        </p:nvSpPr>
        <p:spPr>
          <a:xfrm>
            <a:off x="953729" y="5791200"/>
            <a:ext cx="265471" cy="216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CB6CDE7C-9E5D-A6B0-C8A9-037536DFC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561" y="5651091"/>
            <a:ext cx="393290" cy="3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47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7965D-7184-41E3-EECC-CCC3FB69F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880" y="1702068"/>
            <a:ext cx="8209280" cy="1889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4246880" y="3738880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Most Popular Products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26587E-2C7B-BA05-3010-121655821C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938" t="37628" r="11111" b="16149"/>
          <a:stretch/>
        </p:blipFill>
        <p:spPr>
          <a:xfrm>
            <a:off x="1375410" y="4318000"/>
            <a:ext cx="1140460" cy="7924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EC3713-3830-6ACC-7CE2-F64E9707D033}"/>
              </a:ext>
            </a:extLst>
          </p:cNvPr>
          <p:cNvSpPr txBox="1"/>
          <p:nvPr/>
        </p:nvSpPr>
        <p:spPr>
          <a:xfrm>
            <a:off x="1203960" y="508000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Bed Foam Shape (Large)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Tk. 400 </a:t>
            </a:r>
            <a:r>
              <a:rPr lang="en-US" sz="1400" b="1" dirty="0">
                <a:solidFill>
                  <a:schemeClr val="accent2"/>
                </a:solidFill>
              </a:rPr>
              <a:t>    Tk. 380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183129-CBF7-B886-A298-4901F1C92449}"/>
              </a:ext>
            </a:extLst>
          </p:cNvPr>
          <p:cNvSpPr/>
          <p:nvPr/>
        </p:nvSpPr>
        <p:spPr>
          <a:xfrm>
            <a:off x="1452880" y="612648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98CBB048-C4A6-769E-853C-705799B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61" y="4216399"/>
            <a:ext cx="785822" cy="9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DA194-F6FC-DA6F-CD83-1D54E45350B1}"/>
              </a:ext>
            </a:extLst>
          </p:cNvPr>
          <p:cNvSpPr txBox="1"/>
          <p:nvPr/>
        </p:nvSpPr>
        <p:spPr>
          <a:xfrm>
            <a:off x="3896360" y="5130800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food (800g)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Tk1400 </a:t>
            </a:r>
            <a:r>
              <a:rPr lang="en-US" sz="1400" b="1" dirty="0">
                <a:solidFill>
                  <a:schemeClr val="accent2"/>
                </a:solidFill>
              </a:rPr>
              <a:t>  Tk 1350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3450A-5A1B-7B74-9349-2639449F1067}"/>
              </a:ext>
            </a:extLst>
          </p:cNvPr>
          <p:cNvSpPr/>
          <p:nvPr/>
        </p:nvSpPr>
        <p:spPr>
          <a:xfrm>
            <a:off x="417576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4" name="Picture 18">
            <a:extLst>
              <a:ext uri="{FF2B5EF4-FFF2-40B4-BE49-F238E27FC236}">
                <a16:creationId xmlns:a16="http://schemas.microsoft.com/office/drawing/2014/main" id="{4B7C59B8-A8E4-5D8B-95A1-7F0C2363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22" y="4145892"/>
            <a:ext cx="812798" cy="9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D86FC0-902A-9505-2902-6554A26B69BF}"/>
              </a:ext>
            </a:extLst>
          </p:cNvPr>
          <p:cNvSpPr txBox="1"/>
          <p:nvPr/>
        </p:nvSpPr>
        <p:spPr>
          <a:xfrm>
            <a:off x="6710680" y="509016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400" i="0" dirty="0">
                <a:solidFill>
                  <a:srgbClr val="000000"/>
                </a:solidFill>
                <a:effectLst/>
              </a:rPr>
              <a:t>Helminticide-L Deworming Tablet (1 Strip)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7FE39D-8236-C02F-18BD-11BD2BA3A937}"/>
              </a:ext>
            </a:extLst>
          </p:cNvPr>
          <p:cNvSpPr/>
          <p:nvPr/>
        </p:nvSpPr>
        <p:spPr>
          <a:xfrm>
            <a:off x="699008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id="{6EFC9B8F-9054-46F8-8018-89057F46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82" y="4092367"/>
            <a:ext cx="792478" cy="9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58C1BA-89D3-AB82-BF24-3E1E7EA89ADE}"/>
              </a:ext>
            </a:extLst>
          </p:cNvPr>
          <p:cNvSpPr txBox="1"/>
          <p:nvPr/>
        </p:nvSpPr>
        <p:spPr>
          <a:xfrm>
            <a:off x="9728200" y="5029200"/>
            <a:ext cx="15087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SmartHeart Adult Dog Food Chicken And Egg (20Kg)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6420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A36B84-1723-D1DC-DE96-5B161AEEF5E8}"/>
              </a:ext>
            </a:extLst>
          </p:cNvPr>
          <p:cNvSpPr/>
          <p:nvPr/>
        </p:nvSpPr>
        <p:spPr>
          <a:xfrm>
            <a:off x="1004824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5FFA9F-990C-D609-F947-2629BA558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756619"/>
              </p:ext>
            </p:extLst>
          </p:nvPr>
        </p:nvGraphicFramePr>
        <p:xfrm>
          <a:off x="4450735" y="1683228"/>
          <a:ext cx="202872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28723">
                  <a:extLst>
                    <a:ext uri="{9D8B030D-6E8A-4147-A177-3AD203B41FA5}">
                      <a16:colId xmlns:a16="http://schemas.microsoft.com/office/drawing/2014/main" val="3995207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 Provide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09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 an Appointment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322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420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-1" y="1752763"/>
            <a:ext cx="121920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Online Request Form </a:t>
            </a:r>
          </a:p>
          <a:p>
            <a:pPr algn="ctr"/>
            <a:endParaRPr lang="en-US" sz="20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Select a service-                Select prefer grooming service-         Select date-                                     Select time- </a:t>
            </a:r>
          </a:p>
          <a:p>
            <a:r>
              <a:rPr lang="en-US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  <a:p>
            <a:endParaRPr lang="en-US" sz="16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14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1400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sz="1400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5731B6-DB26-AE5E-AF00-9CC5DD1195E1}"/>
              </a:ext>
            </a:extLst>
          </p:cNvPr>
          <p:cNvSpPr/>
          <p:nvPr/>
        </p:nvSpPr>
        <p:spPr>
          <a:xfrm>
            <a:off x="127819" y="2674373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One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6540C5C-CD46-8DD3-81D7-DC7079ABF957}"/>
              </a:ext>
            </a:extLst>
          </p:cNvPr>
          <p:cNvSpPr/>
          <p:nvPr/>
        </p:nvSpPr>
        <p:spPr>
          <a:xfrm rot="10800000">
            <a:off x="1612490" y="2812025"/>
            <a:ext cx="216310" cy="8849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3C7F63-D074-5AC5-DFBB-435D94E2C053}"/>
              </a:ext>
            </a:extLst>
          </p:cNvPr>
          <p:cNvSpPr/>
          <p:nvPr/>
        </p:nvSpPr>
        <p:spPr>
          <a:xfrm>
            <a:off x="132735" y="3082411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Grooming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5846405B-C9FB-84D4-6013-701C0CDCD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895745"/>
              </p:ext>
            </p:extLst>
          </p:nvPr>
        </p:nvGraphicFramePr>
        <p:xfrm>
          <a:off x="124542" y="3482531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Veterinary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0D9C8661-2248-4573-79C3-FD3008FFB3F1}"/>
              </a:ext>
            </a:extLst>
          </p:cNvPr>
          <p:cNvSpPr/>
          <p:nvPr/>
        </p:nvSpPr>
        <p:spPr>
          <a:xfrm>
            <a:off x="2580975" y="2669457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One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7995E68B-4A17-154B-C85A-18C72D309D10}"/>
              </a:ext>
            </a:extLst>
          </p:cNvPr>
          <p:cNvSpPr/>
          <p:nvPr/>
        </p:nvSpPr>
        <p:spPr>
          <a:xfrm rot="10800000">
            <a:off x="4095150" y="2816938"/>
            <a:ext cx="216310" cy="8849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1F2591-876B-5084-2862-51CC0A4EFE63}"/>
              </a:ext>
            </a:extLst>
          </p:cNvPr>
          <p:cNvSpPr/>
          <p:nvPr/>
        </p:nvSpPr>
        <p:spPr>
          <a:xfrm>
            <a:off x="2585885" y="3067664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Bath &amp; blowout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2C43C72-212E-55C1-F16F-1D64A9217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318943"/>
              </p:ext>
            </p:extLst>
          </p:nvPr>
        </p:nvGraphicFramePr>
        <p:xfrm>
          <a:off x="2587520" y="3467783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Specialty Cuts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E8AE93E-1C77-40BF-E5A7-844840C18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154499"/>
              </p:ext>
            </p:extLst>
          </p:nvPr>
        </p:nvGraphicFramePr>
        <p:xfrm>
          <a:off x="2587521" y="5090101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Nail Polish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D55215B8-A1A0-DDF4-15EE-F4A0346F0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877276"/>
              </p:ext>
            </p:extLst>
          </p:nvPr>
        </p:nvGraphicFramePr>
        <p:xfrm>
          <a:off x="2582606" y="4721392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Nail Trims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157E7803-5096-0928-A199-144E76FF4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234829"/>
              </p:ext>
            </p:extLst>
          </p:nvPr>
        </p:nvGraphicFramePr>
        <p:xfrm>
          <a:off x="2587521" y="4195369"/>
          <a:ext cx="1773084" cy="5181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Anti gland Expression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8D66903-697B-251D-190C-417E846CA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47490"/>
              </p:ext>
            </p:extLst>
          </p:nvPr>
        </p:nvGraphicFramePr>
        <p:xfrm>
          <a:off x="2582601" y="3836492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Ear Cleaning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CD8F5FF6-69EA-135B-9FD0-F16983966178}"/>
              </a:ext>
            </a:extLst>
          </p:cNvPr>
          <p:cNvSpPr/>
          <p:nvPr/>
        </p:nvSpPr>
        <p:spPr>
          <a:xfrm>
            <a:off x="6174676" y="2664541"/>
            <a:ext cx="1779639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3584E5B-A086-03D9-5F53-C104DAC55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4986" y="3081491"/>
            <a:ext cx="2379408" cy="1883799"/>
          </a:xfrm>
          <a:prstGeom prst="rect">
            <a:avLst/>
          </a:prstGeom>
        </p:spPr>
      </p:pic>
      <p:pic>
        <p:nvPicPr>
          <p:cNvPr id="4097" name="Picture 4096">
            <a:extLst>
              <a:ext uri="{FF2B5EF4-FFF2-40B4-BE49-F238E27FC236}">
                <a16:creationId xmlns:a16="http://schemas.microsoft.com/office/drawing/2014/main" id="{2FCFA93B-3A4B-6990-F588-D7BC5D6B6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649" y="2716160"/>
            <a:ext cx="2084440" cy="1897628"/>
          </a:xfrm>
          <a:prstGeom prst="rect">
            <a:avLst/>
          </a:prstGeom>
        </p:spPr>
      </p:pic>
      <p:sp>
        <p:nvSpPr>
          <p:cNvPr id="4098" name="Rectangle 4097">
            <a:extLst>
              <a:ext uri="{FF2B5EF4-FFF2-40B4-BE49-F238E27FC236}">
                <a16:creationId xmlns:a16="http://schemas.microsoft.com/office/drawing/2014/main" id="{5692DD0B-D5CB-0D95-9852-49DD15059F45}"/>
              </a:ext>
            </a:extLst>
          </p:cNvPr>
          <p:cNvSpPr/>
          <p:nvPr/>
        </p:nvSpPr>
        <p:spPr>
          <a:xfrm>
            <a:off x="5432323" y="5840351"/>
            <a:ext cx="1327355" cy="3932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DAB9ADAE-F89A-D04A-38CC-5D00842B89AC}"/>
              </a:ext>
            </a:extLst>
          </p:cNvPr>
          <p:cNvSpPr txBox="1"/>
          <p:nvPr/>
        </p:nvSpPr>
        <p:spPr>
          <a:xfrm>
            <a:off x="103239" y="3915385"/>
            <a:ext cx="222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Select pet type-</a:t>
            </a:r>
          </a:p>
        </p:txBody>
      </p:sp>
      <p:sp>
        <p:nvSpPr>
          <p:cNvPr id="4100" name="Rectangle 4099">
            <a:extLst>
              <a:ext uri="{FF2B5EF4-FFF2-40B4-BE49-F238E27FC236}">
                <a16:creationId xmlns:a16="http://schemas.microsoft.com/office/drawing/2014/main" id="{84747FF0-9404-ACD3-008E-6434D43765BE}"/>
              </a:ext>
            </a:extLst>
          </p:cNvPr>
          <p:cNvSpPr/>
          <p:nvPr/>
        </p:nvSpPr>
        <p:spPr>
          <a:xfrm>
            <a:off x="172064" y="4232786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One</a:t>
            </a:r>
          </a:p>
        </p:txBody>
      </p:sp>
      <p:sp>
        <p:nvSpPr>
          <p:cNvPr id="4101" name="Rectangle 4100">
            <a:extLst>
              <a:ext uri="{FF2B5EF4-FFF2-40B4-BE49-F238E27FC236}">
                <a16:creationId xmlns:a16="http://schemas.microsoft.com/office/drawing/2014/main" id="{D0AB937B-B8F3-6E2C-525F-C0A6B1BECCDB}"/>
              </a:ext>
            </a:extLst>
          </p:cNvPr>
          <p:cNvSpPr/>
          <p:nvPr/>
        </p:nvSpPr>
        <p:spPr>
          <a:xfrm>
            <a:off x="167148" y="4621160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Cat</a:t>
            </a:r>
          </a:p>
        </p:txBody>
      </p:sp>
      <p:graphicFrame>
        <p:nvGraphicFramePr>
          <p:cNvPr id="4102" name="Table 4101">
            <a:extLst>
              <a:ext uri="{FF2B5EF4-FFF2-40B4-BE49-F238E27FC236}">
                <a16:creationId xmlns:a16="http://schemas.microsoft.com/office/drawing/2014/main" id="{D1E4BEAC-39B4-CA48-A1EB-D7AB0868A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05770"/>
              </p:ext>
            </p:extLst>
          </p:nvPr>
        </p:nvGraphicFramePr>
        <p:xfrm>
          <a:off x="168788" y="4991783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599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-1" y="1752763"/>
            <a:ext cx="121920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Online Request Form </a:t>
            </a:r>
          </a:p>
          <a:p>
            <a:pPr algn="ctr"/>
            <a:endParaRPr lang="en-US" sz="20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Select a service-                Select prefer veterinary service-         Select date-                                     Select time- </a:t>
            </a:r>
          </a:p>
          <a:p>
            <a:r>
              <a:rPr lang="en-US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</a:p>
          <a:p>
            <a:endParaRPr lang="en-US" sz="16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14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endParaRPr lang="en-US" sz="1400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sz="1400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5731B6-DB26-AE5E-AF00-9CC5DD1195E1}"/>
              </a:ext>
            </a:extLst>
          </p:cNvPr>
          <p:cNvSpPr/>
          <p:nvPr/>
        </p:nvSpPr>
        <p:spPr>
          <a:xfrm>
            <a:off x="127819" y="2674373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One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B6540C5C-CD46-8DD3-81D7-DC7079ABF957}"/>
              </a:ext>
            </a:extLst>
          </p:cNvPr>
          <p:cNvSpPr/>
          <p:nvPr/>
        </p:nvSpPr>
        <p:spPr>
          <a:xfrm rot="10800000">
            <a:off x="1612490" y="2812025"/>
            <a:ext cx="216310" cy="8849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3C7F63-D074-5AC5-DFBB-435D94E2C053}"/>
              </a:ext>
            </a:extLst>
          </p:cNvPr>
          <p:cNvSpPr/>
          <p:nvPr/>
        </p:nvSpPr>
        <p:spPr>
          <a:xfrm>
            <a:off x="127820" y="3406876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Veterinary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5846405B-C9FB-84D4-6013-701C0CDCD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339465"/>
              </p:ext>
            </p:extLst>
          </p:nvPr>
        </p:nvGraphicFramePr>
        <p:xfrm>
          <a:off x="134374" y="3040080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Grooming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sp>
        <p:nvSpPr>
          <p:cNvPr id="46" name="Rectangle 45">
            <a:extLst>
              <a:ext uri="{FF2B5EF4-FFF2-40B4-BE49-F238E27FC236}">
                <a16:creationId xmlns:a16="http://schemas.microsoft.com/office/drawing/2014/main" id="{0D9C8661-2248-4573-79C3-FD3008FFB3F1}"/>
              </a:ext>
            </a:extLst>
          </p:cNvPr>
          <p:cNvSpPr/>
          <p:nvPr/>
        </p:nvSpPr>
        <p:spPr>
          <a:xfrm>
            <a:off x="2580975" y="2669457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One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7995E68B-4A17-154B-C85A-18C72D309D10}"/>
              </a:ext>
            </a:extLst>
          </p:cNvPr>
          <p:cNvSpPr/>
          <p:nvPr/>
        </p:nvSpPr>
        <p:spPr>
          <a:xfrm rot="10800000">
            <a:off x="4095150" y="2816938"/>
            <a:ext cx="216310" cy="88490"/>
          </a:xfrm>
          <a:prstGeom prst="triangl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1F2591-876B-5084-2862-51CC0A4EFE63}"/>
              </a:ext>
            </a:extLst>
          </p:cNvPr>
          <p:cNvSpPr/>
          <p:nvPr/>
        </p:nvSpPr>
        <p:spPr>
          <a:xfrm>
            <a:off x="2585885" y="3067664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Dental Care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2C43C72-212E-55C1-F16F-1D64A9217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42446"/>
              </p:ext>
            </p:extLst>
          </p:nvPr>
        </p:nvGraphicFramePr>
        <p:xfrm>
          <a:off x="2587520" y="3467783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Emergency Care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AE8AE93E-1C77-40BF-E5A7-844840C18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67943"/>
              </p:ext>
            </p:extLst>
          </p:nvPr>
        </p:nvGraphicFramePr>
        <p:xfrm>
          <a:off x="2587521" y="4922951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Vaccination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D55215B8-A1A0-DDF4-15EE-F4A0346F0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149531"/>
              </p:ext>
            </p:extLst>
          </p:nvPr>
        </p:nvGraphicFramePr>
        <p:xfrm>
          <a:off x="2582606" y="4554243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Ear Treatment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157E7803-5096-0928-A199-144E76FF4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496261"/>
              </p:ext>
            </p:extLst>
          </p:nvPr>
        </p:nvGraphicFramePr>
        <p:xfrm>
          <a:off x="2587521" y="4195369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Surgery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8D66903-697B-251D-190C-417E846CA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41655"/>
              </p:ext>
            </p:extLst>
          </p:nvPr>
        </p:nvGraphicFramePr>
        <p:xfrm>
          <a:off x="2582601" y="3836492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Microchipping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CD8F5FF6-69EA-135B-9FD0-F16983966178}"/>
              </a:ext>
            </a:extLst>
          </p:cNvPr>
          <p:cNvSpPr/>
          <p:nvPr/>
        </p:nvSpPr>
        <p:spPr>
          <a:xfrm>
            <a:off x="6174676" y="2664541"/>
            <a:ext cx="1779639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3584E5B-A086-03D9-5F53-C104DAC553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4986" y="3081491"/>
            <a:ext cx="2379408" cy="1883799"/>
          </a:xfrm>
          <a:prstGeom prst="rect">
            <a:avLst/>
          </a:prstGeom>
        </p:spPr>
      </p:pic>
      <p:pic>
        <p:nvPicPr>
          <p:cNvPr id="4097" name="Picture 4096">
            <a:extLst>
              <a:ext uri="{FF2B5EF4-FFF2-40B4-BE49-F238E27FC236}">
                <a16:creationId xmlns:a16="http://schemas.microsoft.com/office/drawing/2014/main" id="{2FCFA93B-3A4B-6990-F588-D7BC5D6B6C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1649" y="2716160"/>
            <a:ext cx="2084440" cy="1897628"/>
          </a:xfrm>
          <a:prstGeom prst="rect">
            <a:avLst/>
          </a:prstGeom>
        </p:spPr>
      </p:pic>
      <p:sp>
        <p:nvSpPr>
          <p:cNvPr id="4098" name="Rectangle 4097">
            <a:extLst>
              <a:ext uri="{FF2B5EF4-FFF2-40B4-BE49-F238E27FC236}">
                <a16:creationId xmlns:a16="http://schemas.microsoft.com/office/drawing/2014/main" id="{5692DD0B-D5CB-0D95-9852-49DD15059F45}"/>
              </a:ext>
            </a:extLst>
          </p:cNvPr>
          <p:cNvSpPr/>
          <p:nvPr/>
        </p:nvSpPr>
        <p:spPr>
          <a:xfrm>
            <a:off x="5432323" y="5840351"/>
            <a:ext cx="1327355" cy="3932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</a:t>
            </a:r>
          </a:p>
        </p:txBody>
      </p:sp>
      <p:sp>
        <p:nvSpPr>
          <p:cNvPr id="4099" name="TextBox 4098">
            <a:extLst>
              <a:ext uri="{FF2B5EF4-FFF2-40B4-BE49-F238E27FC236}">
                <a16:creationId xmlns:a16="http://schemas.microsoft.com/office/drawing/2014/main" id="{DAB9ADAE-F89A-D04A-38CC-5D00842B89AC}"/>
              </a:ext>
            </a:extLst>
          </p:cNvPr>
          <p:cNvSpPr txBox="1"/>
          <p:nvPr/>
        </p:nvSpPr>
        <p:spPr>
          <a:xfrm>
            <a:off x="103239" y="3915385"/>
            <a:ext cx="22270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Select pet type-</a:t>
            </a:r>
          </a:p>
        </p:txBody>
      </p:sp>
      <p:sp>
        <p:nvSpPr>
          <p:cNvPr id="4100" name="Rectangle 4099">
            <a:extLst>
              <a:ext uri="{FF2B5EF4-FFF2-40B4-BE49-F238E27FC236}">
                <a16:creationId xmlns:a16="http://schemas.microsoft.com/office/drawing/2014/main" id="{84747FF0-9404-ACD3-008E-6434D43765BE}"/>
              </a:ext>
            </a:extLst>
          </p:cNvPr>
          <p:cNvSpPr/>
          <p:nvPr/>
        </p:nvSpPr>
        <p:spPr>
          <a:xfrm>
            <a:off x="172064" y="4232786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One</a:t>
            </a:r>
          </a:p>
        </p:txBody>
      </p:sp>
      <p:sp>
        <p:nvSpPr>
          <p:cNvPr id="4101" name="Rectangle 4100">
            <a:extLst>
              <a:ext uri="{FF2B5EF4-FFF2-40B4-BE49-F238E27FC236}">
                <a16:creationId xmlns:a16="http://schemas.microsoft.com/office/drawing/2014/main" id="{D0AB937B-B8F3-6E2C-525F-C0A6B1BECCDB}"/>
              </a:ext>
            </a:extLst>
          </p:cNvPr>
          <p:cNvSpPr/>
          <p:nvPr/>
        </p:nvSpPr>
        <p:spPr>
          <a:xfrm>
            <a:off x="167148" y="4621160"/>
            <a:ext cx="1779639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Cat</a:t>
            </a:r>
          </a:p>
        </p:txBody>
      </p:sp>
      <p:graphicFrame>
        <p:nvGraphicFramePr>
          <p:cNvPr id="4102" name="Table 4101">
            <a:extLst>
              <a:ext uri="{FF2B5EF4-FFF2-40B4-BE49-F238E27FC236}">
                <a16:creationId xmlns:a16="http://schemas.microsoft.com/office/drawing/2014/main" id="{D1E4BEAC-39B4-CA48-A1EB-D7AB0868A949}"/>
              </a:ext>
            </a:extLst>
          </p:cNvPr>
          <p:cNvGraphicFramePr>
            <a:graphicFrameLocks noGrp="1"/>
          </p:cNvGraphicFramePr>
          <p:nvPr/>
        </p:nvGraphicFramePr>
        <p:xfrm>
          <a:off x="168788" y="4991783"/>
          <a:ext cx="177308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73084">
                  <a:extLst>
                    <a:ext uri="{9D8B030D-6E8A-4147-A177-3AD203B41FA5}">
                      <a16:colId xmlns:a16="http://schemas.microsoft.com/office/drawing/2014/main" val="411032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605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96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4363720" y="1919912"/>
            <a:ext cx="346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About Us!!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5F29C1D-152F-F206-80A2-46A4B9AB8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02193"/>
            <a:ext cx="9144000" cy="251705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At The Pet Shop, we offer everything your pet needs under one roof. From expert grooming sessions that ensure a stress-free, clean, and healthy experience, to comprehensive medical services that keep your pet in top health, we’ve got you covered. We also provide a wide selection of high-quality pet food and accessories to keep your furry friend happy and comfortable. At The Pet Shop, your pet’s well-being is our priority!</a:t>
            </a:r>
          </a:p>
        </p:txBody>
      </p:sp>
    </p:spTree>
    <p:extLst>
      <p:ext uri="{BB962C8B-B14F-4D97-AF65-F5344CB8AC3E}">
        <p14:creationId xmlns:p14="http://schemas.microsoft.com/office/powerpoint/2010/main" val="1866844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4363720" y="1762600"/>
            <a:ext cx="346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Pet Care Blog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280262-0001-653D-4795-16895A555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231" y="2377460"/>
            <a:ext cx="10343538" cy="4266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66AC60-6451-3B4B-924C-3F2E62C42086}"/>
              </a:ext>
            </a:extLst>
          </p:cNvPr>
          <p:cNvSpPr/>
          <p:nvPr/>
        </p:nvSpPr>
        <p:spPr>
          <a:xfrm>
            <a:off x="5518847" y="5921640"/>
            <a:ext cx="1154306" cy="40050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 More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C99C29-16F7-BF9B-6A0E-E1473AAB95FD}"/>
              </a:ext>
            </a:extLst>
          </p:cNvPr>
          <p:cNvSpPr/>
          <p:nvPr/>
        </p:nvSpPr>
        <p:spPr>
          <a:xfrm>
            <a:off x="1964486" y="5897059"/>
            <a:ext cx="1154306" cy="40050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 More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9C877F-FBC8-3374-5B2E-11F77A2DE782}"/>
              </a:ext>
            </a:extLst>
          </p:cNvPr>
          <p:cNvSpPr/>
          <p:nvPr/>
        </p:nvSpPr>
        <p:spPr>
          <a:xfrm>
            <a:off x="9014225" y="5926556"/>
            <a:ext cx="1154306" cy="40050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 More</a:t>
            </a:r>
          </a:p>
        </p:txBody>
      </p:sp>
    </p:spTree>
    <p:extLst>
      <p:ext uri="{BB962C8B-B14F-4D97-AF65-F5344CB8AC3E}">
        <p14:creationId xmlns:p14="http://schemas.microsoft.com/office/powerpoint/2010/main" val="2016219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15F29C1D-152F-F206-80A2-46A4B9AB8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720645"/>
            <a:ext cx="12113342" cy="51373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endParaRPr lang="en-US" b="1" i="0" dirty="0">
              <a:solidFill>
                <a:srgbClr val="2C2C4F"/>
              </a:solidFill>
              <a:effectLst/>
              <a:latin typeface="Montserrat" panose="00000500000000000000" pitchFamily="2" charset="0"/>
            </a:endParaRPr>
          </a:p>
          <a:p>
            <a:endParaRPr lang="en-US" b="1" dirty="0">
              <a:solidFill>
                <a:srgbClr val="2C2C4F"/>
              </a:solidFill>
              <a:latin typeface="Montserrat" panose="00000500000000000000" pitchFamily="2" charset="0"/>
            </a:endParaRPr>
          </a:p>
          <a:p>
            <a:r>
              <a:rPr lang="en-US" b="1" i="0" dirty="0">
                <a:solidFill>
                  <a:srgbClr val="2C2C4F"/>
                </a:solidFill>
                <a:effectLst/>
                <a:latin typeface="Montserrat" panose="00000500000000000000" pitchFamily="2" charset="0"/>
              </a:rPr>
              <a:t>If you have any questions or enquiries, please feel free to contact us.</a:t>
            </a:r>
          </a:p>
          <a:p>
            <a:endParaRPr lang="en-US" b="1" dirty="0">
              <a:solidFill>
                <a:srgbClr val="2C2C4F"/>
              </a:solidFill>
              <a:latin typeface="Montserrat" panose="00000500000000000000" pitchFamily="2" charset="0"/>
            </a:endParaRPr>
          </a:p>
          <a:p>
            <a:endParaRPr lang="en-US" b="1" dirty="0">
              <a:solidFill>
                <a:srgbClr val="2C2C4F"/>
              </a:solidFill>
              <a:latin typeface="Montserrat" panose="00000500000000000000" pitchFamily="2" charset="0"/>
            </a:endParaRPr>
          </a:p>
          <a:p>
            <a:endParaRPr lang="en-US" b="1" dirty="0">
              <a:solidFill>
                <a:srgbClr val="2C2C4F"/>
              </a:solidFill>
              <a:latin typeface="Montserrat" panose="00000500000000000000" pitchFamily="2" charset="0"/>
            </a:endParaRPr>
          </a:p>
          <a:p>
            <a:endParaRPr lang="en-US" b="1" dirty="0">
              <a:solidFill>
                <a:srgbClr val="2C2C4F"/>
              </a:solidFill>
              <a:latin typeface="Montserrat" panose="00000500000000000000" pitchFamily="2" charset="0"/>
            </a:endParaRPr>
          </a:p>
          <a:p>
            <a:r>
              <a:rPr lang="en-US" sz="2000" b="1" dirty="0"/>
              <a:t>Address- Block-A, House No-10, Banani, Dhaka.</a:t>
            </a:r>
          </a:p>
          <a:p>
            <a:r>
              <a:rPr lang="en-US" sz="2000" b="0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Opening Hours</a:t>
            </a:r>
          </a:p>
          <a:p>
            <a:r>
              <a:rPr lang="en-US" sz="2000" b="0" i="0" dirty="0">
                <a:solidFill>
                  <a:srgbClr val="2C2C4F"/>
                </a:solidFill>
                <a:effectLst/>
              </a:rPr>
              <a:t>Monday to Friday: 8:00am – 6:00pm</a:t>
            </a:r>
            <a:br>
              <a:rPr lang="en-US" sz="2000" b="0" i="0" dirty="0">
                <a:solidFill>
                  <a:srgbClr val="2C2C4F"/>
                </a:solidFill>
                <a:effectLst/>
              </a:rPr>
            </a:br>
            <a:r>
              <a:rPr lang="en-US" sz="2000" b="0" i="0" dirty="0">
                <a:solidFill>
                  <a:srgbClr val="2C2C4F"/>
                </a:solidFill>
                <a:effectLst/>
              </a:rPr>
              <a:t>Saturdays: 8:00am – 12:00pm</a:t>
            </a:r>
            <a:br>
              <a:rPr lang="en-US" sz="2000" b="0" i="0" dirty="0">
                <a:solidFill>
                  <a:srgbClr val="2C2C4F"/>
                </a:solidFill>
                <a:effectLst/>
              </a:rPr>
            </a:br>
            <a:r>
              <a:rPr lang="en-US" sz="2000" b="0" i="0" dirty="0">
                <a:solidFill>
                  <a:srgbClr val="C00000"/>
                </a:solidFill>
                <a:effectLst/>
              </a:rPr>
              <a:t>Sundays &amp; Public Holidays: Closed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4363720" y="1821590"/>
            <a:ext cx="346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2C2C4F"/>
                </a:solidFill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Contact </a:t>
            </a:r>
            <a:r>
              <a:rPr lang="en-US" sz="2800" b="1" i="0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A4470-D112-24CD-25F5-5A52C010D6C6}"/>
              </a:ext>
            </a:extLst>
          </p:cNvPr>
          <p:cNvSpPr/>
          <p:nvPr/>
        </p:nvSpPr>
        <p:spPr>
          <a:xfrm>
            <a:off x="3936591" y="3175810"/>
            <a:ext cx="4318819" cy="133719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Call- 01785469821, 01987645812</a:t>
            </a:r>
          </a:p>
          <a:p>
            <a:r>
              <a:rPr lang="en-US" dirty="0"/>
              <a:t>Email-  </a:t>
            </a:r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thepetshop@gmail.com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/>
              <a:t>Follow us on Instagram- thepetshop_king</a:t>
            </a:r>
          </a:p>
        </p:txBody>
      </p:sp>
    </p:spTree>
    <p:extLst>
      <p:ext uri="{BB962C8B-B14F-4D97-AF65-F5344CB8AC3E}">
        <p14:creationId xmlns:p14="http://schemas.microsoft.com/office/powerpoint/2010/main" val="1805888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78000" y="1221819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460608"/>
              </p:ext>
            </p:extLst>
          </p:nvPr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9F64057-8033-CDBD-B69E-F95F98040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58541"/>
              </p:ext>
            </p:extLst>
          </p:nvPr>
        </p:nvGraphicFramePr>
        <p:xfrm>
          <a:off x="0" y="2558298"/>
          <a:ext cx="2359742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59742">
                  <a:extLst>
                    <a:ext uri="{9D8B030D-6E8A-4147-A177-3AD203B41FA5}">
                      <a16:colId xmlns:a16="http://schemas.microsoft.com/office/drawing/2014/main" val="301759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Assign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3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7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Customer 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79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17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465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User Management / Employee Assign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660417"/>
              </p:ext>
            </p:extLst>
          </p:nvPr>
        </p:nvGraphicFramePr>
        <p:xfrm>
          <a:off x="0" y="2174840"/>
          <a:ext cx="2320413" cy="1559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600EE3-74A4-D36B-A5A6-4171523E9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064639"/>
              </p:ext>
            </p:extLst>
          </p:nvPr>
        </p:nvGraphicFramePr>
        <p:xfrm>
          <a:off x="0" y="2558298"/>
          <a:ext cx="2349910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9910">
                  <a:extLst>
                    <a:ext uri="{9D8B030D-6E8A-4147-A177-3AD203B41FA5}">
                      <a16:colId xmlns:a16="http://schemas.microsoft.com/office/drawing/2014/main" val="3002127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Assign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813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3841BD-C1D3-266F-9153-C20AB69E8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38876"/>
              </p:ext>
            </p:extLst>
          </p:nvPr>
        </p:nvGraphicFramePr>
        <p:xfrm>
          <a:off x="2405625" y="2096180"/>
          <a:ext cx="967822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037">
                  <a:extLst>
                    <a:ext uri="{9D8B030D-6E8A-4147-A177-3AD203B41FA5}">
                      <a16:colId xmlns:a16="http://schemas.microsoft.com/office/drawing/2014/main" val="2413456261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2292771025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393635742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186240590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829479001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8634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644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5EAD1-FB1D-CE36-B0D8-67E5C40D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52203"/>
              </p:ext>
            </p:extLst>
          </p:nvPr>
        </p:nvGraphicFramePr>
        <p:xfrm>
          <a:off x="2425290" y="2469806"/>
          <a:ext cx="9629058" cy="355736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629058">
                  <a:extLst>
                    <a:ext uri="{9D8B030D-6E8A-4147-A177-3AD203B41FA5}">
                      <a16:colId xmlns:a16="http://schemas.microsoft.com/office/drawing/2014/main" val="474978240"/>
                    </a:ext>
                  </a:extLst>
                </a:gridCol>
              </a:tblGrid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Pritam Dey            deypritam001          **********            </a:t>
                      </a:r>
                      <a:r>
                        <a:rPr lang="en-US" sz="1800" dirty="0"/>
                        <a:t>Veterinary                 15,000               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3376"/>
                  </a:ext>
                </a:extLst>
              </a:tr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Zian Ahmed         ahmedzian002         **********             Groomer                   10,000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08087"/>
                  </a:ext>
                </a:extLst>
              </a:tr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Supriyo Paul            paulsup003           **********           Receptionist               7,000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0048"/>
                  </a:ext>
                </a:extLst>
              </a:tr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Sporsho Paul         paulspor004           **********             Groomer                    10,000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65522"/>
                  </a:ext>
                </a:extLst>
              </a:tr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Shoudha Saha      sahasho005            **********            Veterinary                  15,000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65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09427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262290" y="2109019"/>
            <a:ext cx="1145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09918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0901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1" name="Graphic 30" descr="Pencil with solid fill">
            <a:extLst>
              <a:ext uri="{FF2B5EF4-FFF2-40B4-BE49-F238E27FC236}">
                <a16:creationId xmlns:a16="http://schemas.microsoft.com/office/drawing/2014/main" id="{95AC8BB4-D899-E9F7-6641-E90CD45C42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4342" y="2504767"/>
            <a:ext cx="278626" cy="278626"/>
          </a:xfrm>
          <a:prstGeom prst="rect">
            <a:avLst/>
          </a:prstGeom>
        </p:spPr>
      </p:pic>
      <p:pic>
        <p:nvPicPr>
          <p:cNvPr id="34" name="Graphic 33" descr="Eye with solid fill">
            <a:extLst>
              <a:ext uri="{FF2B5EF4-FFF2-40B4-BE49-F238E27FC236}">
                <a16:creationId xmlns:a16="http://schemas.microsoft.com/office/drawing/2014/main" id="{9A0FBFD4-430B-BE9A-CD2F-9E5F282820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6441" y="2461009"/>
            <a:ext cx="408632" cy="408632"/>
          </a:xfrm>
          <a:prstGeom prst="rect">
            <a:avLst/>
          </a:prstGeom>
        </p:spPr>
      </p:pic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5555" y="2462683"/>
            <a:ext cx="361741" cy="361741"/>
          </a:xfrm>
          <a:prstGeom prst="rect">
            <a:avLst/>
          </a:prstGeom>
        </p:spPr>
      </p:pic>
      <p:pic>
        <p:nvPicPr>
          <p:cNvPr id="38" name="Graphic 37" descr="Pencil with solid fill">
            <a:extLst>
              <a:ext uri="{FF2B5EF4-FFF2-40B4-BE49-F238E27FC236}">
                <a16:creationId xmlns:a16="http://schemas.microsoft.com/office/drawing/2014/main" id="{D2883CD1-24F0-AB87-A531-E0BFE08AF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96070" y="3250017"/>
            <a:ext cx="278626" cy="278626"/>
          </a:xfrm>
          <a:prstGeom prst="rect">
            <a:avLst/>
          </a:prstGeom>
        </p:spPr>
      </p:pic>
      <p:pic>
        <p:nvPicPr>
          <p:cNvPr id="39" name="Graphic 38" descr="Pencil with solid fill">
            <a:extLst>
              <a:ext uri="{FF2B5EF4-FFF2-40B4-BE49-F238E27FC236}">
                <a16:creationId xmlns:a16="http://schemas.microsoft.com/office/drawing/2014/main" id="{02DA1240-06CE-D564-31B4-1067312CE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597" y="3965120"/>
            <a:ext cx="278626" cy="278626"/>
          </a:xfrm>
          <a:prstGeom prst="rect">
            <a:avLst/>
          </a:prstGeom>
        </p:spPr>
      </p:pic>
      <p:pic>
        <p:nvPicPr>
          <p:cNvPr id="40" name="Graphic 39" descr="Pencil with solid fill">
            <a:extLst>
              <a:ext uri="{FF2B5EF4-FFF2-40B4-BE49-F238E27FC236}">
                <a16:creationId xmlns:a16="http://schemas.microsoft.com/office/drawing/2014/main" id="{67BCA4D7-68EE-5CE8-628E-C5979F76A5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79317" y="4730476"/>
            <a:ext cx="278626" cy="278626"/>
          </a:xfrm>
          <a:prstGeom prst="rect">
            <a:avLst/>
          </a:prstGeom>
        </p:spPr>
      </p:pic>
      <p:pic>
        <p:nvPicPr>
          <p:cNvPr id="49" name="Graphic 48" descr="Pencil with solid fill">
            <a:extLst>
              <a:ext uri="{FF2B5EF4-FFF2-40B4-BE49-F238E27FC236}">
                <a16:creationId xmlns:a16="http://schemas.microsoft.com/office/drawing/2014/main" id="{9001F13F-0E6C-B24A-BFAE-498F55DEC5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0994" y="5385287"/>
            <a:ext cx="278626" cy="278626"/>
          </a:xfrm>
          <a:prstGeom prst="rect">
            <a:avLst/>
          </a:prstGeom>
        </p:spPr>
      </p:pic>
      <p:pic>
        <p:nvPicPr>
          <p:cNvPr id="50" name="Graphic 49" descr="Eye with solid fill">
            <a:extLst>
              <a:ext uri="{FF2B5EF4-FFF2-40B4-BE49-F238E27FC236}">
                <a16:creationId xmlns:a16="http://schemas.microsoft.com/office/drawing/2014/main" id="{430074F6-25A2-428F-7E56-97B41404B0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8116" y="5316422"/>
            <a:ext cx="408632" cy="408632"/>
          </a:xfrm>
          <a:prstGeom prst="rect">
            <a:avLst/>
          </a:prstGeom>
        </p:spPr>
      </p:pic>
      <p:pic>
        <p:nvPicPr>
          <p:cNvPr id="51" name="Graphic 50" descr="Eye with solid fill">
            <a:extLst>
              <a:ext uri="{FF2B5EF4-FFF2-40B4-BE49-F238E27FC236}">
                <a16:creationId xmlns:a16="http://schemas.microsoft.com/office/drawing/2014/main" id="{FEA27301-11C9-834F-974F-C562FE7D9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9794" y="4654895"/>
            <a:ext cx="408632" cy="408632"/>
          </a:xfrm>
          <a:prstGeom prst="rect">
            <a:avLst/>
          </a:prstGeom>
        </p:spPr>
      </p:pic>
      <p:pic>
        <p:nvPicPr>
          <p:cNvPr id="52" name="Graphic 51" descr="Eye with solid fill">
            <a:extLst>
              <a:ext uri="{FF2B5EF4-FFF2-40B4-BE49-F238E27FC236}">
                <a16:creationId xmlns:a16="http://schemas.microsoft.com/office/drawing/2014/main" id="{BED83A13-E002-110F-CCAC-034E4ED6A6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1416" y="3912982"/>
            <a:ext cx="408632" cy="408632"/>
          </a:xfrm>
          <a:prstGeom prst="rect">
            <a:avLst/>
          </a:prstGeom>
        </p:spPr>
      </p:pic>
      <p:pic>
        <p:nvPicPr>
          <p:cNvPr id="53" name="Graphic 52" descr="Eye with solid fill">
            <a:extLst>
              <a:ext uri="{FF2B5EF4-FFF2-40B4-BE49-F238E27FC236}">
                <a16:creationId xmlns:a16="http://schemas.microsoft.com/office/drawing/2014/main" id="{6424BBD7-FEB8-C925-E173-403FF4DD00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53189" y="3181145"/>
            <a:ext cx="408632" cy="408632"/>
          </a:xfrm>
          <a:prstGeom prst="rect">
            <a:avLst/>
          </a:prstGeom>
        </p:spPr>
      </p:pic>
      <p:pic>
        <p:nvPicPr>
          <p:cNvPr id="54" name="Graphic 53" descr="Garbage with solid fill">
            <a:extLst>
              <a:ext uri="{FF2B5EF4-FFF2-40B4-BE49-F238E27FC236}">
                <a16:creationId xmlns:a16="http://schemas.microsoft.com/office/drawing/2014/main" id="{B86CA0FE-0EC2-F3A5-5CE5-E8EEC9A29F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37180" y="3921363"/>
            <a:ext cx="361741" cy="361741"/>
          </a:xfrm>
          <a:prstGeom prst="rect">
            <a:avLst/>
          </a:prstGeom>
        </p:spPr>
      </p:pic>
      <p:pic>
        <p:nvPicPr>
          <p:cNvPr id="55" name="Graphic 54" descr="Garbage with solid fill">
            <a:extLst>
              <a:ext uri="{FF2B5EF4-FFF2-40B4-BE49-F238E27FC236}">
                <a16:creationId xmlns:a16="http://schemas.microsoft.com/office/drawing/2014/main" id="{1FAE7D1F-1D23-5664-A866-26726E14E5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58956" y="4666622"/>
            <a:ext cx="361741" cy="361741"/>
          </a:xfrm>
          <a:prstGeom prst="rect">
            <a:avLst/>
          </a:prstGeom>
        </p:spPr>
      </p:pic>
      <p:pic>
        <p:nvPicPr>
          <p:cNvPr id="56" name="Graphic 55" descr="Garbage with solid fill">
            <a:extLst>
              <a:ext uri="{FF2B5EF4-FFF2-40B4-BE49-F238E27FC236}">
                <a16:creationId xmlns:a16="http://schemas.microsoft.com/office/drawing/2014/main" id="{F6E6B91A-8A22-A189-7F64-1C73ABBB1C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0532" y="5341550"/>
            <a:ext cx="361741" cy="361741"/>
          </a:xfrm>
          <a:prstGeom prst="rect">
            <a:avLst/>
          </a:prstGeom>
        </p:spPr>
      </p:pic>
      <p:pic>
        <p:nvPicPr>
          <p:cNvPr id="57" name="Graphic 56" descr="Garbage with solid fill">
            <a:extLst>
              <a:ext uri="{FF2B5EF4-FFF2-40B4-BE49-F238E27FC236}">
                <a16:creationId xmlns:a16="http://schemas.microsoft.com/office/drawing/2014/main" id="{3052F1B7-CA83-7866-A7F6-18699763D0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32158" y="3182820"/>
            <a:ext cx="361741" cy="3617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714D01-786A-9673-4F5E-691A94F78F37}"/>
              </a:ext>
            </a:extLst>
          </p:cNvPr>
          <p:cNvSpPr txBox="1"/>
          <p:nvPr/>
        </p:nvSpPr>
        <p:spPr>
          <a:xfrm>
            <a:off x="10225549" y="6213987"/>
            <a:ext cx="179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1</a:t>
            </a:r>
            <a:r>
              <a:rPr lang="en-US" sz="1800" dirty="0"/>
              <a:t>   2   3  …….. 5 &gt;</a:t>
            </a:r>
          </a:p>
        </p:txBody>
      </p:sp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08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2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9F64057-8033-CDBD-B69E-F95F98040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621459"/>
              </p:ext>
            </p:extLst>
          </p:nvPr>
        </p:nvGraphicFramePr>
        <p:xfrm>
          <a:off x="0" y="2558298"/>
          <a:ext cx="2359742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59742">
                  <a:extLst>
                    <a:ext uri="{9D8B030D-6E8A-4147-A177-3AD203B41FA5}">
                      <a16:colId xmlns:a16="http://schemas.microsoft.com/office/drawing/2014/main" val="301759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Assign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3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Status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7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Customer 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79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760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476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User Management / Employee Status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559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600EE3-74A4-D36B-A5A6-4171523E9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55375"/>
              </p:ext>
            </p:extLst>
          </p:nvPr>
        </p:nvGraphicFramePr>
        <p:xfrm>
          <a:off x="0" y="2558298"/>
          <a:ext cx="2349910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9910">
                  <a:extLst>
                    <a:ext uri="{9D8B030D-6E8A-4147-A177-3AD203B41FA5}">
                      <a16:colId xmlns:a16="http://schemas.microsoft.com/office/drawing/2014/main" val="3002127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Status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813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3841BD-C1D3-266F-9153-C20AB69E8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87442"/>
              </p:ext>
            </p:extLst>
          </p:nvPr>
        </p:nvGraphicFramePr>
        <p:xfrm>
          <a:off x="2405625" y="2096179"/>
          <a:ext cx="9678222" cy="58802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037">
                  <a:extLst>
                    <a:ext uri="{9D8B030D-6E8A-4147-A177-3AD203B41FA5}">
                      <a16:colId xmlns:a16="http://schemas.microsoft.com/office/drawing/2014/main" val="2413456261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2292771025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393635742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186240590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829479001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863466008"/>
                    </a:ext>
                  </a:extLst>
                </a:gridCol>
              </a:tblGrid>
              <a:tr h="5880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644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5EAD1-FB1D-CE36-B0D8-67E5C40D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669552"/>
              </p:ext>
            </p:extLst>
          </p:nvPr>
        </p:nvGraphicFramePr>
        <p:xfrm>
          <a:off x="2425290" y="2654710"/>
          <a:ext cx="9629058" cy="337469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629058">
                  <a:extLst>
                    <a:ext uri="{9D8B030D-6E8A-4147-A177-3AD203B41FA5}">
                      <a16:colId xmlns:a16="http://schemas.microsoft.com/office/drawing/2014/main" val="474978240"/>
                    </a:ext>
                  </a:extLst>
                </a:gridCol>
              </a:tblGrid>
              <a:tr h="560438">
                <a:tc>
                  <a:txBody>
                    <a:bodyPr/>
                    <a:lstStyle/>
                    <a:p>
                      <a:r>
                        <a:rPr lang="en-US" dirty="0"/>
                        <a:t>Pritam Dey            05/03/2023          01865896314        </a:t>
                      </a:r>
                      <a:r>
                        <a:rPr lang="en-US" sz="1800" dirty="0"/>
                        <a:t>Certificates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3376"/>
                  </a:ext>
                </a:extLst>
              </a:tr>
              <a:tr h="703565">
                <a:tc>
                  <a:txBody>
                    <a:bodyPr/>
                    <a:lstStyle/>
                    <a:p>
                      <a:r>
                        <a:rPr lang="en-US" dirty="0"/>
                        <a:t>Zian Ahmed         10/09/2022           01985247862                NID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08087"/>
                  </a:ext>
                </a:extLst>
              </a:tr>
              <a:tr h="703565">
                <a:tc>
                  <a:txBody>
                    <a:bodyPr/>
                    <a:lstStyle/>
                    <a:p>
                      <a:r>
                        <a:rPr lang="en-US" dirty="0"/>
                        <a:t>Supriyo Paul         01/05/2023          01785496314     NID, Certificates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0048"/>
                  </a:ext>
                </a:extLst>
              </a:tr>
              <a:tr h="703565">
                <a:tc>
                  <a:txBody>
                    <a:bodyPr/>
                    <a:lstStyle/>
                    <a:p>
                      <a:r>
                        <a:rPr lang="en-US" dirty="0"/>
                        <a:t>Sporsho Paul       02/01/2022           01685498741        Certificates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65522"/>
                  </a:ext>
                </a:extLst>
              </a:tr>
              <a:tr h="703565">
                <a:tc>
                  <a:txBody>
                    <a:bodyPr/>
                    <a:lstStyle/>
                    <a:p>
                      <a:r>
                        <a:rPr lang="en-US" dirty="0"/>
                        <a:t>Shoudha Saha     07/08/2023           01785469856               NID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65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1" name="Graphic 30" descr="Pencil with solid fill">
            <a:extLst>
              <a:ext uri="{FF2B5EF4-FFF2-40B4-BE49-F238E27FC236}">
                <a16:creationId xmlns:a16="http://schemas.microsoft.com/office/drawing/2014/main" id="{95AC8BB4-D899-E9F7-6641-E90CD45C42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1156" y="2711239"/>
            <a:ext cx="278626" cy="278626"/>
          </a:xfrm>
          <a:prstGeom prst="rect">
            <a:avLst/>
          </a:prstGeom>
        </p:spPr>
      </p:pic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0083" y="2669156"/>
            <a:ext cx="361741" cy="361741"/>
          </a:xfrm>
          <a:prstGeom prst="rect">
            <a:avLst/>
          </a:prstGeom>
        </p:spPr>
      </p:pic>
      <p:pic>
        <p:nvPicPr>
          <p:cNvPr id="38" name="Graphic 37" descr="Pencil with solid fill">
            <a:extLst>
              <a:ext uri="{FF2B5EF4-FFF2-40B4-BE49-F238E27FC236}">
                <a16:creationId xmlns:a16="http://schemas.microsoft.com/office/drawing/2014/main" id="{D2883CD1-24F0-AB87-A531-E0BFE08AF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3053" y="3250017"/>
            <a:ext cx="278626" cy="278626"/>
          </a:xfrm>
          <a:prstGeom prst="rect">
            <a:avLst/>
          </a:prstGeom>
        </p:spPr>
      </p:pic>
      <p:pic>
        <p:nvPicPr>
          <p:cNvPr id="39" name="Graphic 38" descr="Pencil with solid fill">
            <a:extLst>
              <a:ext uri="{FF2B5EF4-FFF2-40B4-BE49-F238E27FC236}">
                <a16:creationId xmlns:a16="http://schemas.microsoft.com/office/drawing/2014/main" id="{02DA1240-06CE-D564-31B4-1067312CE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3740" y="3965120"/>
            <a:ext cx="278626" cy="278626"/>
          </a:xfrm>
          <a:prstGeom prst="rect">
            <a:avLst/>
          </a:prstGeom>
        </p:spPr>
      </p:pic>
      <p:pic>
        <p:nvPicPr>
          <p:cNvPr id="40" name="Graphic 39" descr="Pencil with solid fill">
            <a:extLst>
              <a:ext uri="{FF2B5EF4-FFF2-40B4-BE49-F238E27FC236}">
                <a16:creationId xmlns:a16="http://schemas.microsoft.com/office/drawing/2014/main" id="{67BCA4D7-68EE-5CE8-628E-C5979F76A5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5460" y="4730476"/>
            <a:ext cx="278626" cy="278626"/>
          </a:xfrm>
          <a:prstGeom prst="rect">
            <a:avLst/>
          </a:prstGeom>
        </p:spPr>
      </p:pic>
      <p:pic>
        <p:nvPicPr>
          <p:cNvPr id="49" name="Graphic 48" descr="Pencil with solid fill">
            <a:extLst>
              <a:ext uri="{FF2B5EF4-FFF2-40B4-BE49-F238E27FC236}">
                <a16:creationId xmlns:a16="http://schemas.microsoft.com/office/drawing/2014/main" id="{9001F13F-0E6C-B24A-BFAE-498F55DEC5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6969" y="5385287"/>
            <a:ext cx="278626" cy="278626"/>
          </a:xfrm>
          <a:prstGeom prst="rect">
            <a:avLst/>
          </a:prstGeom>
        </p:spPr>
      </p:pic>
      <p:pic>
        <p:nvPicPr>
          <p:cNvPr id="54" name="Graphic 53" descr="Garbage with solid fill">
            <a:extLst>
              <a:ext uri="{FF2B5EF4-FFF2-40B4-BE49-F238E27FC236}">
                <a16:creationId xmlns:a16="http://schemas.microsoft.com/office/drawing/2014/main" id="{B86CA0FE-0EC2-F3A5-5CE5-E8EEC9A29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30701" y="3921363"/>
            <a:ext cx="361741" cy="361741"/>
          </a:xfrm>
          <a:prstGeom prst="rect">
            <a:avLst/>
          </a:prstGeom>
        </p:spPr>
      </p:pic>
      <p:pic>
        <p:nvPicPr>
          <p:cNvPr id="55" name="Graphic 54" descr="Garbage with solid fill">
            <a:extLst>
              <a:ext uri="{FF2B5EF4-FFF2-40B4-BE49-F238E27FC236}">
                <a16:creationId xmlns:a16="http://schemas.microsoft.com/office/drawing/2014/main" id="{1FAE7D1F-1D23-5664-A866-26726E14E5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2646" y="4666622"/>
            <a:ext cx="361741" cy="361741"/>
          </a:xfrm>
          <a:prstGeom prst="rect">
            <a:avLst/>
          </a:prstGeom>
        </p:spPr>
      </p:pic>
      <p:pic>
        <p:nvPicPr>
          <p:cNvPr id="56" name="Graphic 55" descr="Garbage with solid fill">
            <a:extLst>
              <a:ext uri="{FF2B5EF4-FFF2-40B4-BE49-F238E27FC236}">
                <a16:creationId xmlns:a16="http://schemas.microsoft.com/office/drawing/2014/main" id="{F6E6B91A-8A22-A189-7F64-1C73ABBB1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63553" y="5341550"/>
            <a:ext cx="361741" cy="361741"/>
          </a:xfrm>
          <a:prstGeom prst="rect">
            <a:avLst/>
          </a:prstGeom>
        </p:spPr>
      </p:pic>
      <p:pic>
        <p:nvPicPr>
          <p:cNvPr id="57" name="Graphic 56" descr="Garbage with solid fill">
            <a:extLst>
              <a:ext uri="{FF2B5EF4-FFF2-40B4-BE49-F238E27FC236}">
                <a16:creationId xmlns:a16="http://schemas.microsoft.com/office/drawing/2014/main" id="{3052F1B7-CA83-7866-A7F6-18699763D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06014" y="3212316"/>
            <a:ext cx="361741" cy="3617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714D01-786A-9673-4F5E-691A94F78F37}"/>
              </a:ext>
            </a:extLst>
          </p:cNvPr>
          <p:cNvSpPr txBox="1"/>
          <p:nvPr/>
        </p:nvSpPr>
        <p:spPr>
          <a:xfrm>
            <a:off x="10225549" y="6213987"/>
            <a:ext cx="179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1</a:t>
            </a:r>
            <a:r>
              <a:rPr lang="en-US" sz="1800" dirty="0"/>
              <a:t>   2   3  …….. 5 &gt;</a:t>
            </a:r>
          </a:p>
        </p:txBody>
      </p:sp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FD1D95-6B56-0AED-F7D6-2213457879B4}"/>
              </a:ext>
            </a:extLst>
          </p:cNvPr>
          <p:cNvSpPr/>
          <p:nvPr/>
        </p:nvSpPr>
        <p:spPr>
          <a:xfrm>
            <a:off x="9055510" y="4680155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Submitted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E921F2-8CA6-E42C-1557-867EA6B60AAB}"/>
              </a:ext>
            </a:extLst>
          </p:cNvPr>
          <p:cNvSpPr/>
          <p:nvPr/>
        </p:nvSpPr>
        <p:spPr>
          <a:xfrm>
            <a:off x="9070259" y="3288887"/>
            <a:ext cx="1278194" cy="4965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Not Submitted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915B26-82A1-4E26-F53E-FD73D8AB5AE1}"/>
              </a:ext>
            </a:extLst>
          </p:cNvPr>
          <p:cNvSpPr/>
          <p:nvPr/>
        </p:nvSpPr>
        <p:spPr>
          <a:xfrm>
            <a:off x="9070260" y="3977147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Submitted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3A6DC-EF59-39C7-BFAC-185D0C1747E0}"/>
              </a:ext>
            </a:extLst>
          </p:cNvPr>
          <p:cNvSpPr/>
          <p:nvPr/>
        </p:nvSpPr>
        <p:spPr>
          <a:xfrm>
            <a:off x="9050598" y="2718620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Submitted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F5A506-74AC-98B1-2EBA-AB98EC895C0B}"/>
              </a:ext>
            </a:extLst>
          </p:cNvPr>
          <p:cNvSpPr/>
          <p:nvPr/>
        </p:nvSpPr>
        <p:spPr>
          <a:xfrm>
            <a:off x="9055510" y="5388084"/>
            <a:ext cx="1278194" cy="4817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Not Submitted</a:t>
            </a:r>
          </a:p>
        </p:txBody>
      </p:sp>
    </p:spTree>
    <p:extLst>
      <p:ext uri="{BB962C8B-B14F-4D97-AF65-F5344CB8AC3E}">
        <p14:creationId xmlns:p14="http://schemas.microsoft.com/office/powerpoint/2010/main" val="236463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1D3BE-2539-B60C-B130-21665A224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24464"/>
            <a:ext cx="10515600" cy="630247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Congratulations you are successfully registered!!!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Your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Username: dasaditya0001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       </a:t>
            </a:r>
          </a:p>
          <a:p>
            <a:r>
              <a:rPr lang="en-US" sz="1400" u="sng" dirty="0">
                <a:solidFill>
                  <a:srgbClr val="C00000"/>
                </a:solidFill>
              </a:rPr>
              <a:t>. </a:t>
            </a:r>
          </a:p>
        </p:txBody>
      </p:sp>
      <p:pic>
        <p:nvPicPr>
          <p:cNvPr id="3" name="Graphic 2" descr="Ribbon">
            <a:extLst>
              <a:ext uri="{FF2B5EF4-FFF2-40B4-BE49-F238E27FC236}">
                <a16:creationId xmlns:a16="http://schemas.microsoft.com/office/drawing/2014/main" id="{B27C5697-E6E0-8D1D-9769-8AF097F21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4283" y="1020092"/>
            <a:ext cx="2025446" cy="20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88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78000" y="1221819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9F64057-8033-CDBD-B69E-F95F98040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50211"/>
              </p:ext>
            </p:extLst>
          </p:nvPr>
        </p:nvGraphicFramePr>
        <p:xfrm>
          <a:off x="0" y="2558298"/>
          <a:ext cx="2359742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59742">
                  <a:extLst>
                    <a:ext uri="{9D8B030D-6E8A-4147-A177-3AD203B41FA5}">
                      <a16:colId xmlns:a16="http://schemas.microsoft.com/office/drawing/2014/main" val="301759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Assign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3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7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Customer Status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79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1382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476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User Management / Customer Status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559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600EE3-74A4-D36B-A5A6-4171523E9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14351"/>
              </p:ext>
            </p:extLst>
          </p:nvPr>
        </p:nvGraphicFramePr>
        <p:xfrm>
          <a:off x="0" y="2558298"/>
          <a:ext cx="2320413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3002127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Customer Status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813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5EAD1-FB1D-CE36-B0D8-67E5C40DB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14840"/>
              </p:ext>
            </p:extLst>
          </p:nvPr>
        </p:nvGraphicFramePr>
        <p:xfrm>
          <a:off x="2425290" y="2497394"/>
          <a:ext cx="9629058" cy="385610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629058">
                  <a:extLst>
                    <a:ext uri="{9D8B030D-6E8A-4147-A177-3AD203B41FA5}">
                      <a16:colId xmlns:a16="http://schemas.microsoft.com/office/drawing/2014/main" val="474978240"/>
                    </a:ext>
                  </a:extLst>
                </a:gridCol>
              </a:tblGrid>
              <a:tr h="923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Aditya Das                      dasadittya001          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01785946975               Bashundhara,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                                    Dhaka </a:t>
                      </a:r>
                    </a:p>
                    <a:p>
                      <a:r>
                        <a:rPr lang="en-US" dirty="0"/>
                        <a:t>       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3376"/>
                  </a:ext>
                </a:extLst>
              </a:tr>
              <a:tr h="733071">
                <a:tc>
                  <a:txBody>
                    <a:bodyPr/>
                    <a:lstStyle/>
                    <a:p>
                      <a:r>
                        <a:rPr lang="en-US" dirty="0"/>
                        <a:t>Ashik Khan                     khanashik002             01985247862              Banani, Dhaka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08087"/>
                  </a:ext>
                </a:extLst>
              </a:tr>
              <a:tr h="733071">
                <a:tc>
                  <a:txBody>
                    <a:bodyPr/>
                    <a:lstStyle/>
                    <a:p>
                      <a:r>
                        <a:rPr lang="en-US" dirty="0"/>
                        <a:t>Safatul Alam                 alamsafatul003          01785496314             Niketon, Dhaka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0048"/>
                  </a:ext>
                </a:extLst>
              </a:tr>
              <a:tr h="733071">
                <a:tc>
                  <a:txBody>
                    <a:bodyPr/>
                    <a:lstStyle/>
                    <a:p>
                      <a:r>
                        <a:rPr lang="en-US" dirty="0"/>
                        <a:t>Urme lubna                   urlubna004                   01685498741             Uttara, Dhaka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65522"/>
                  </a:ext>
                </a:extLst>
              </a:tr>
              <a:tr h="733071">
                <a:tc>
                  <a:txBody>
                    <a:bodyPr/>
                    <a:lstStyle/>
                    <a:p>
                      <a:r>
                        <a:rPr lang="en-US" dirty="0"/>
                        <a:t>Omi Sen                          senomi005                    01785469856             Santosh, Tangail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65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8275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97507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487266" y="2187676"/>
            <a:ext cx="133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Email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8767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1" name="Graphic 30" descr="Pencil with solid fill">
            <a:extLst>
              <a:ext uri="{FF2B5EF4-FFF2-40B4-BE49-F238E27FC236}">
                <a16:creationId xmlns:a16="http://schemas.microsoft.com/office/drawing/2014/main" id="{95AC8BB4-D899-E9F7-6641-E90CD45C42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1156" y="2711239"/>
            <a:ext cx="278626" cy="278626"/>
          </a:xfrm>
          <a:prstGeom prst="rect">
            <a:avLst/>
          </a:prstGeom>
        </p:spPr>
      </p:pic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0083" y="2669156"/>
            <a:ext cx="361741" cy="361741"/>
          </a:xfrm>
          <a:prstGeom prst="rect">
            <a:avLst/>
          </a:prstGeom>
        </p:spPr>
      </p:pic>
      <p:pic>
        <p:nvPicPr>
          <p:cNvPr id="38" name="Graphic 37" descr="Pencil with solid fill">
            <a:extLst>
              <a:ext uri="{FF2B5EF4-FFF2-40B4-BE49-F238E27FC236}">
                <a16:creationId xmlns:a16="http://schemas.microsoft.com/office/drawing/2014/main" id="{D2883CD1-24F0-AB87-A531-E0BFE08AF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3053" y="3515488"/>
            <a:ext cx="278626" cy="278626"/>
          </a:xfrm>
          <a:prstGeom prst="rect">
            <a:avLst/>
          </a:prstGeom>
        </p:spPr>
      </p:pic>
      <p:pic>
        <p:nvPicPr>
          <p:cNvPr id="39" name="Graphic 38" descr="Pencil with solid fill">
            <a:extLst>
              <a:ext uri="{FF2B5EF4-FFF2-40B4-BE49-F238E27FC236}">
                <a16:creationId xmlns:a16="http://schemas.microsoft.com/office/drawing/2014/main" id="{02DA1240-06CE-D564-31B4-1067312CE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3740" y="4269921"/>
            <a:ext cx="278626" cy="278626"/>
          </a:xfrm>
          <a:prstGeom prst="rect">
            <a:avLst/>
          </a:prstGeom>
        </p:spPr>
      </p:pic>
      <p:pic>
        <p:nvPicPr>
          <p:cNvPr id="40" name="Graphic 39" descr="Pencil with solid fill">
            <a:extLst>
              <a:ext uri="{FF2B5EF4-FFF2-40B4-BE49-F238E27FC236}">
                <a16:creationId xmlns:a16="http://schemas.microsoft.com/office/drawing/2014/main" id="{67BCA4D7-68EE-5CE8-628E-C5979F76A5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5460" y="4966445"/>
            <a:ext cx="278626" cy="278626"/>
          </a:xfrm>
          <a:prstGeom prst="rect">
            <a:avLst/>
          </a:prstGeom>
        </p:spPr>
      </p:pic>
      <p:pic>
        <p:nvPicPr>
          <p:cNvPr id="49" name="Graphic 48" descr="Pencil with solid fill">
            <a:extLst>
              <a:ext uri="{FF2B5EF4-FFF2-40B4-BE49-F238E27FC236}">
                <a16:creationId xmlns:a16="http://schemas.microsoft.com/office/drawing/2014/main" id="{9001F13F-0E6C-B24A-BFAE-498F55DEC5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6969" y="5690084"/>
            <a:ext cx="278626" cy="278626"/>
          </a:xfrm>
          <a:prstGeom prst="rect">
            <a:avLst/>
          </a:prstGeom>
        </p:spPr>
      </p:pic>
      <p:pic>
        <p:nvPicPr>
          <p:cNvPr id="54" name="Graphic 53" descr="Garbage with solid fill">
            <a:extLst>
              <a:ext uri="{FF2B5EF4-FFF2-40B4-BE49-F238E27FC236}">
                <a16:creationId xmlns:a16="http://schemas.microsoft.com/office/drawing/2014/main" id="{B86CA0FE-0EC2-F3A5-5CE5-E8EEC9A29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30701" y="4206502"/>
            <a:ext cx="361741" cy="361741"/>
          </a:xfrm>
          <a:prstGeom prst="rect">
            <a:avLst/>
          </a:prstGeom>
        </p:spPr>
      </p:pic>
      <p:pic>
        <p:nvPicPr>
          <p:cNvPr id="55" name="Graphic 54" descr="Garbage with solid fill">
            <a:extLst>
              <a:ext uri="{FF2B5EF4-FFF2-40B4-BE49-F238E27FC236}">
                <a16:creationId xmlns:a16="http://schemas.microsoft.com/office/drawing/2014/main" id="{1FAE7D1F-1D23-5664-A866-26726E14E5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2646" y="4902591"/>
            <a:ext cx="361741" cy="361741"/>
          </a:xfrm>
          <a:prstGeom prst="rect">
            <a:avLst/>
          </a:prstGeom>
        </p:spPr>
      </p:pic>
      <p:pic>
        <p:nvPicPr>
          <p:cNvPr id="56" name="Graphic 55" descr="Garbage with solid fill">
            <a:extLst>
              <a:ext uri="{FF2B5EF4-FFF2-40B4-BE49-F238E27FC236}">
                <a16:creationId xmlns:a16="http://schemas.microsoft.com/office/drawing/2014/main" id="{F6E6B91A-8A22-A189-7F64-1C73ABBB1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63553" y="5656178"/>
            <a:ext cx="361741" cy="361741"/>
          </a:xfrm>
          <a:prstGeom prst="rect">
            <a:avLst/>
          </a:prstGeom>
        </p:spPr>
      </p:pic>
      <p:pic>
        <p:nvPicPr>
          <p:cNvPr id="57" name="Graphic 56" descr="Garbage with solid fill">
            <a:extLst>
              <a:ext uri="{FF2B5EF4-FFF2-40B4-BE49-F238E27FC236}">
                <a16:creationId xmlns:a16="http://schemas.microsoft.com/office/drawing/2014/main" id="{3052F1B7-CA83-7866-A7F6-18699763D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06014" y="3477787"/>
            <a:ext cx="361741" cy="3617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714D01-786A-9673-4F5E-691A94F78F37}"/>
              </a:ext>
            </a:extLst>
          </p:cNvPr>
          <p:cNvSpPr txBox="1"/>
          <p:nvPr/>
        </p:nvSpPr>
        <p:spPr>
          <a:xfrm>
            <a:off x="10225549" y="6351635"/>
            <a:ext cx="179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1</a:t>
            </a:r>
            <a:r>
              <a:rPr lang="en-US" sz="1800" dirty="0"/>
              <a:t>   2   3  …….. 5 &gt;</a:t>
            </a:r>
          </a:p>
        </p:txBody>
      </p:sp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91695" y="6430296"/>
            <a:ext cx="349047" cy="349047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39E1E1-8D2F-AE6E-14DE-0CB1C710B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94750"/>
              </p:ext>
            </p:extLst>
          </p:nvPr>
        </p:nvGraphicFramePr>
        <p:xfrm>
          <a:off x="2425290" y="2074606"/>
          <a:ext cx="9599560" cy="451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9912">
                  <a:extLst>
                    <a:ext uri="{9D8B030D-6E8A-4147-A177-3AD203B41FA5}">
                      <a16:colId xmlns:a16="http://schemas.microsoft.com/office/drawing/2014/main" val="3995587778"/>
                    </a:ext>
                  </a:extLst>
                </a:gridCol>
                <a:gridCol w="1919912">
                  <a:extLst>
                    <a:ext uri="{9D8B030D-6E8A-4147-A177-3AD203B41FA5}">
                      <a16:colId xmlns:a16="http://schemas.microsoft.com/office/drawing/2014/main" val="1289475413"/>
                    </a:ext>
                  </a:extLst>
                </a:gridCol>
                <a:gridCol w="1919912">
                  <a:extLst>
                    <a:ext uri="{9D8B030D-6E8A-4147-A177-3AD203B41FA5}">
                      <a16:colId xmlns:a16="http://schemas.microsoft.com/office/drawing/2014/main" val="1304084383"/>
                    </a:ext>
                  </a:extLst>
                </a:gridCol>
                <a:gridCol w="1919912">
                  <a:extLst>
                    <a:ext uri="{9D8B030D-6E8A-4147-A177-3AD203B41FA5}">
                      <a16:colId xmlns:a16="http://schemas.microsoft.com/office/drawing/2014/main" val="2372081122"/>
                    </a:ext>
                  </a:extLst>
                </a:gridCol>
                <a:gridCol w="1919912">
                  <a:extLst>
                    <a:ext uri="{9D8B030D-6E8A-4147-A177-3AD203B41FA5}">
                      <a16:colId xmlns:a16="http://schemas.microsoft.com/office/drawing/2014/main" val="2627280278"/>
                    </a:ext>
                  </a:extLst>
                </a:gridCol>
              </a:tblGrid>
              <a:tr h="451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65148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B7D9CBE-9900-12A1-9710-E7CC7AF88278}"/>
              </a:ext>
            </a:extLst>
          </p:cNvPr>
          <p:cNvSpPr txBox="1"/>
          <p:nvPr/>
        </p:nvSpPr>
        <p:spPr>
          <a:xfrm>
            <a:off x="2733368" y="2113935"/>
            <a:ext cx="111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69C9F-84B9-B961-A4A3-88874AD26B78}"/>
              </a:ext>
            </a:extLst>
          </p:cNvPr>
          <p:cNvSpPr txBox="1"/>
          <p:nvPr/>
        </p:nvSpPr>
        <p:spPr>
          <a:xfrm>
            <a:off x="4734232" y="2118851"/>
            <a:ext cx="111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D3FF5-7F71-1CD3-321C-04ABC7FA8BE3}"/>
              </a:ext>
            </a:extLst>
          </p:cNvPr>
          <p:cNvSpPr txBox="1"/>
          <p:nvPr/>
        </p:nvSpPr>
        <p:spPr>
          <a:xfrm>
            <a:off x="6371303" y="2118855"/>
            <a:ext cx="165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359CA4-A49D-2D38-7353-7FAFE8B70C40}"/>
              </a:ext>
            </a:extLst>
          </p:cNvPr>
          <p:cNvSpPr txBox="1"/>
          <p:nvPr/>
        </p:nvSpPr>
        <p:spPr>
          <a:xfrm>
            <a:off x="8558999" y="2128683"/>
            <a:ext cx="111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CB046-561E-2B58-E655-D215D85C0BA9}"/>
              </a:ext>
            </a:extLst>
          </p:cNvPr>
          <p:cNvSpPr txBox="1"/>
          <p:nvPr/>
        </p:nvSpPr>
        <p:spPr>
          <a:xfrm>
            <a:off x="10525460" y="2109017"/>
            <a:ext cx="111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588302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2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8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4F9DCC-AF2C-431E-F171-B98BC3A22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08099"/>
              </p:ext>
            </p:extLst>
          </p:nvPr>
        </p:nvGraphicFramePr>
        <p:xfrm>
          <a:off x="0" y="3177732"/>
          <a:ext cx="2340077" cy="14833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0077">
                  <a:extLst>
                    <a:ext uri="{9D8B030D-6E8A-4147-A177-3AD203B41FA5}">
                      <a16:colId xmlns:a16="http://schemas.microsoft.com/office/drawing/2014/main" val="63395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Homepage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About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1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43609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DAFBB43-5797-AC43-76D3-4E2DD77607C4}"/>
              </a:ext>
            </a:extLst>
          </p:cNvPr>
          <p:cNvSpPr/>
          <p:nvPr/>
        </p:nvSpPr>
        <p:spPr>
          <a:xfrm>
            <a:off x="0" y="4296699"/>
            <a:ext cx="2330245" cy="432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93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1" y="1231653"/>
            <a:ext cx="463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Home Page Management / Homepage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49752"/>
              </p:ext>
            </p:extLst>
          </p:nvPr>
        </p:nvGraphicFramePr>
        <p:xfrm>
          <a:off x="0" y="2174840"/>
          <a:ext cx="2320413" cy="104628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7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8448" y="2659755"/>
            <a:ext cx="498534" cy="498532"/>
          </a:xfrm>
          <a:prstGeom prst="rect">
            <a:avLst/>
          </a:prstGeom>
        </p:spPr>
      </p:pic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0B251AA-876E-0BC9-749C-C3109EE29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581222"/>
              </p:ext>
            </p:extLst>
          </p:nvPr>
        </p:nvGraphicFramePr>
        <p:xfrm>
          <a:off x="2385961" y="2086350"/>
          <a:ext cx="9678219" cy="5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6073">
                  <a:extLst>
                    <a:ext uri="{9D8B030D-6E8A-4147-A177-3AD203B41FA5}">
                      <a16:colId xmlns:a16="http://schemas.microsoft.com/office/drawing/2014/main" val="3267574786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4196225559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262416851"/>
                    </a:ext>
                  </a:extLst>
                </a:gridCol>
              </a:tblGrid>
              <a:tr h="509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643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8CA2B43-17E7-E2EB-A788-9E9EE61FD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118636"/>
              </p:ext>
            </p:extLst>
          </p:nvPr>
        </p:nvGraphicFramePr>
        <p:xfrm>
          <a:off x="2385961" y="2576051"/>
          <a:ext cx="9648723" cy="30971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216241">
                  <a:extLst>
                    <a:ext uri="{9D8B030D-6E8A-4147-A177-3AD203B41FA5}">
                      <a16:colId xmlns:a16="http://schemas.microsoft.com/office/drawing/2014/main" val="1328385219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3748607202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639991397"/>
                    </a:ext>
                  </a:extLst>
                </a:gridCol>
              </a:tblGrid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35613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65432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01448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295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10073174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7A1F17-EA11-A600-3E89-21B6EFD5D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583306"/>
              </p:ext>
            </p:extLst>
          </p:nvPr>
        </p:nvGraphicFramePr>
        <p:xfrm>
          <a:off x="0" y="3226892"/>
          <a:ext cx="2310581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0581">
                  <a:extLst>
                    <a:ext uri="{9D8B030D-6E8A-4147-A177-3AD203B41FA5}">
                      <a16:colId xmlns:a16="http://schemas.microsoft.com/office/drawing/2014/main" val="192866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Homepage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74650"/>
                  </a:ext>
                </a:extLst>
              </a:tr>
            </a:tbl>
          </a:graphicData>
        </a:graphic>
      </p:graphicFrame>
      <p:pic>
        <p:nvPicPr>
          <p:cNvPr id="46" name="Graphic 45" descr="Garbage with solid fill">
            <a:extLst>
              <a:ext uri="{FF2B5EF4-FFF2-40B4-BE49-F238E27FC236}">
                <a16:creationId xmlns:a16="http://schemas.microsoft.com/office/drawing/2014/main" id="{072B0B98-8F33-1335-409F-BCFB5BF16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8053" y="3407009"/>
            <a:ext cx="518194" cy="518194"/>
          </a:xfrm>
          <a:prstGeom prst="rect">
            <a:avLst/>
          </a:prstGeom>
        </p:spPr>
      </p:pic>
      <p:pic>
        <p:nvPicPr>
          <p:cNvPr id="48" name="Graphic 47" descr="Garbage with solid fill">
            <a:extLst>
              <a:ext uri="{FF2B5EF4-FFF2-40B4-BE49-F238E27FC236}">
                <a16:creationId xmlns:a16="http://schemas.microsoft.com/office/drawing/2014/main" id="{63799B6F-3548-331A-6352-8837D61515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0518" y="4923307"/>
            <a:ext cx="602422" cy="602422"/>
          </a:xfrm>
          <a:prstGeom prst="rect">
            <a:avLst/>
          </a:prstGeom>
        </p:spPr>
      </p:pic>
      <p:pic>
        <p:nvPicPr>
          <p:cNvPr id="50" name="Graphic 49" descr="Garbage with solid fill">
            <a:extLst>
              <a:ext uri="{FF2B5EF4-FFF2-40B4-BE49-F238E27FC236}">
                <a16:creationId xmlns:a16="http://schemas.microsoft.com/office/drawing/2014/main" id="{136243FF-2CA2-B0AF-60AD-A41303839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5471" y="4141514"/>
            <a:ext cx="570271" cy="570271"/>
          </a:xfrm>
          <a:prstGeom prst="rect">
            <a:avLst/>
          </a:prstGeom>
        </p:spPr>
      </p:pic>
      <p:pic>
        <p:nvPicPr>
          <p:cNvPr id="52" name="Graphic 51" descr="Badge Follow with solid fill">
            <a:extLst>
              <a:ext uri="{FF2B5EF4-FFF2-40B4-BE49-F238E27FC236}">
                <a16:creationId xmlns:a16="http://schemas.microsoft.com/office/drawing/2014/main" id="{0773E924-D7D0-1E81-6E0A-3FBA1DE270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3529" y="3411794"/>
            <a:ext cx="555522" cy="555522"/>
          </a:xfrm>
          <a:prstGeom prst="rect">
            <a:avLst/>
          </a:prstGeom>
        </p:spPr>
      </p:pic>
      <p:pic>
        <p:nvPicPr>
          <p:cNvPr id="53" name="Graphic 52" descr="Badge Follow with solid fill">
            <a:extLst>
              <a:ext uri="{FF2B5EF4-FFF2-40B4-BE49-F238E27FC236}">
                <a16:creationId xmlns:a16="http://schemas.microsoft.com/office/drawing/2014/main" id="{BA9B015C-4968-5865-C298-A0381061A1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7" y="4144297"/>
            <a:ext cx="555522" cy="555522"/>
          </a:xfrm>
          <a:prstGeom prst="rect">
            <a:avLst/>
          </a:prstGeom>
        </p:spPr>
      </p:pic>
      <p:pic>
        <p:nvPicPr>
          <p:cNvPr id="58" name="Graphic 57" descr="Badge Follow with solid fill">
            <a:extLst>
              <a:ext uri="{FF2B5EF4-FFF2-40B4-BE49-F238E27FC236}">
                <a16:creationId xmlns:a16="http://schemas.microsoft.com/office/drawing/2014/main" id="{1ACD1CD6-4E05-C5DF-4E59-53F8E28F0C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93192" y="4955463"/>
            <a:ext cx="555522" cy="555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FBF590-E6FD-F0FB-348D-5BCC31ABA79A}"/>
              </a:ext>
            </a:extLst>
          </p:cNvPr>
          <p:cNvSpPr/>
          <p:nvPr/>
        </p:nvSpPr>
        <p:spPr>
          <a:xfrm>
            <a:off x="9856846" y="2777612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0A373-5FDD-B8FE-E025-77BC6A5C4522}"/>
              </a:ext>
            </a:extLst>
          </p:cNvPr>
          <p:cNvSpPr/>
          <p:nvPr/>
        </p:nvSpPr>
        <p:spPr>
          <a:xfrm>
            <a:off x="9856844" y="4321275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98127C-7D0D-B423-90A5-D2A435663E44}"/>
              </a:ext>
            </a:extLst>
          </p:cNvPr>
          <p:cNvSpPr/>
          <p:nvPr/>
        </p:nvSpPr>
        <p:spPr>
          <a:xfrm>
            <a:off x="9847010" y="5039036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pic>
        <p:nvPicPr>
          <p:cNvPr id="17" name="Graphic 16" descr="Pencil with solid fill">
            <a:extLst>
              <a:ext uri="{FF2B5EF4-FFF2-40B4-BE49-F238E27FC236}">
                <a16:creationId xmlns:a16="http://schemas.microsoft.com/office/drawing/2014/main" id="{80AEDC9C-257C-2161-8B16-FFA8A076B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0498" y="2711245"/>
            <a:ext cx="445774" cy="44577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C6DA3E-42D9-C422-5714-D9CE2BC0E947}"/>
              </a:ext>
            </a:extLst>
          </p:cNvPr>
          <p:cNvSpPr/>
          <p:nvPr/>
        </p:nvSpPr>
        <p:spPr>
          <a:xfrm>
            <a:off x="7275871" y="2694039"/>
            <a:ext cx="599768" cy="47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Garbage with solid fill">
            <a:extLst>
              <a:ext uri="{FF2B5EF4-FFF2-40B4-BE49-F238E27FC236}">
                <a16:creationId xmlns:a16="http://schemas.microsoft.com/office/drawing/2014/main" id="{B40B414A-93A4-28C0-A545-45587A7AC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3470" y="2654841"/>
            <a:ext cx="518194" cy="518194"/>
          </a:xfrm>
          <a:prstGeom prst="rect">
            <a:avLst/>
          </a:prstGeom>
        </p:spPr>
      </p:pic>
      <p:pic>
        <p:nvPicPr>
          <p:cNvPr id="34" name="Graphic 33" descr="Badge Follow with solid fill">
            <a:extLst>
              <a:ext uri="{FF2B5EF4-FFF2-40B4-BE49-F238E27FC236}">
                <a16:creationId xmlns:a16="http://schemas.microsoft.com/office/drawing/2014/main" id="{1C4A08A1-FA57-C45F-A1F2-21B0537FE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6" y="2649794"/>
            <a:ext cx="555522" cy="555522"/>
          </a:xfrm>
          <a:prstGeom prst="rect">
            <a:avLst/>
          </a:prstGeom>
        </p:spPr>
      </p:pic>
      <p:pic>
        <p:nvPicPr>
          <p:cNvPr id="29" name="Graphic 28" descr="Pencil with solid fill">
            <a:extLst>
              <a:ext uri="{FF2B5EF4-FFF2-40B4-BE49-F238E27FC236}">
                <a16:creationId xmlns:a16="http://schemas.microsoft.com/office/drawing/2014/main" id="{F7F55B4B-C562-3A1E-35D1-5706A5168F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95916" y="3512574"/>
            <a:ext cx="445774" cy="445774"/>
          </a:xfrm>
          <a:prstGeom prst="rect">
            <a:avLst/>
          </a:prstGeom>
        </p:spPr>
      </p:pic>
      <p:pic>
        <p:nvPicPr>
          <p:cNvPr id="30" name="Graphic 29" descr="Pencil with solid fill">
            <a:extLst>
              <a:ext uri="{FF2B5EF4-FFF2-40B4-BE49-F238E27FC236}">
                <a16:creationId xmlns:a16="http://schemas.microsoft.com/office/drawing/2014/main" id="{F417230D-9A89-76C5-6A52-B3B6774D07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51669" y="4225413"/>
            <a:ext cx="445774" cy="445774"/>
          </a:xfrm>
          <a:prstGeom prst="rect">
            <a:avLst/>
          </a:prstGeom>
        </p:spPr>
      </p:pic>
      <p:pic>
        <p:nvPicPr>
          <p:cNvPr id="31" name="Graphic 30" descr="Pencil with solid fill">
            <a:extLst>
              <a:ext uri="{FF2B5EF4-FFF2-40B4-BE49-F238E27FC236}">
                <a16:creationId xmlns:a16="http://schemas.microsoft.com/office/drawing/2014/main" id="{83982024-7BB9-3327-91CF-649D3F058B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76254" y="4997245"/>
            <a:ext cx="445774" cy="4457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A14F22-FD98-EC1F-D547-B707C4961848}"/>
              </a:ext>
            </a:extLst>
          </p:cNvPr>
          <p:cNvSpPr/>
          <p:nvPr/>
        </p:nvSpPr>
        <p:spPr>
          <a:xfrm>
            <a:off x="9871598" y="3569114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1067112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2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8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E4A75A-E551-DAC7-1E48-C9E1E5868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298278"/>
              </p:ext>
            </p:extLst>
          </p:nvPr>
        </p:nvGraphicFramePr>
        <p:xfrm>
          <a:off x="0" y="3177732"/>
          <a:ext cx="2340077" cy="14833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0077">
                  <a:extLst>
                    <a:ext uri="{9D8B030D-6E8A-4147-A177-3AD203B41FA5}">
                      <a16:colId xmlns:a16="http://schemas.microsoft.com/office/drawing/2014/main" val="63395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Homepage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About 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1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43609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AE4A471-8369-2319-0CED-6B74B3CB3CC7}"/>
              </a:ext>
            </a:extLst>
          </p:cNvPr>
          <p:cNvSpPr/>
          <p:nvPr/>
        </p:nvSpPr>
        <p:spPr>
          <a:xfrm>
            <a:off x="0" y="4296699"/>
            <a:ext cx="2330245" cy="432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74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1" y="1231653"/>
            <a:ext cx="463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Home Page Management / About 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4628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7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8448" y="2659755"/>
            <a:ext cx="498534" cy="498532"/>
          </a:xfrm>
          <a:prstGeom prst="rect">
            <a:avLst/>
          </a:prstGeom>
        </p:spPr>
      </p:pic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0B251AA-876E-0BC9-749C-C3109EE29B0A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086350"/>
          <a:ext cx="9678219" cy="5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6073">
                  <a:extLst>
                    <a:ext uri="{9D8B030D-6E8A-4147-A177-3AD203B41FA5}">
                      <a16:colId xmlns:a16="http://schemas.microsoft.com/office/drawing/2014/main" val="3267574786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4196225559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262416851"/>
                    </a:ext>
                  </a:extLst>
                </a:gridCol>
              </a:tblGrid>
              <a:tr h="509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643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8CA2B43-17E7-E2EB-A788-9E9EE61FD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355719"/>
              </p:ext>
            </p:extLst>
          </p:nvPr>
        </p:nvGraphicFramePr>
        <p:xfrm>
          <a:off x="2385961" y="2576051"/>
          <a:ext cx="9648723" cy="30971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216241">
                  <a:extLst>
                    <a:ext uri="{9D8B030D-6E8A-4147-A177-3AD203B41FA5}">
                      <a16:colId xmlns:a16="http://schemas.microsoft.com/office/drawing/2014/main" val="1328385219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3748607202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639991397"/>
                    </a:ext>
                  </a:extLst>
                </a:gridCol>
              </a:tblGrid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35613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65432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01448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295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10073174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7A1F17-EA11-A600-3E89-21B6EFD5D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599804"/>
              </p:ext>
            </p:extLst>
          </p:nvPr>
        </p:nvGraphicFramePr>
        <p:xfrm>
          <a:off x="0" y="3226892"/>
          <a:ext cx="2310581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0581">
                  <a:extLst>
                    <a:ext uri="{9D8B030D-6E8A-4147-A177-3AD203B41FA5}">
                      <a16:colId xmlns:a16="http://schemas.microsoft.com/office/drawing/2014/main" val="192866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About 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74650"/>
                  </a:ext>
                </a:extLst>
              </a:tr>
            </a:tbl>
          </a:graphicData>
        </a:graphic>
      </p:graphicFrame>
      <p:pic>
        <p:nvPicPr>
          <p:cNvPr id="46" name="Graphic 45" descr="Garbage with solid fill">
            <a:extLst>
              <a:ext uri="{FF2B5EF4-FFF2-40B4-BE49-F238E27FC236}">
                <a16:creationId xmlns:a16="http://schemas.microsoft.com/office/drawing/2014/main" id="{072B0B98-8F33-1335-409F-BCFB5BF16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8053" y="3407009"/>
            <a:ext cx="518194" cy="518194"/>
          </a:xfrm>
          <a:prstGeom prst="rect">
            <a:avLst/>
          </a:prstGeom>
        </p:spPr>
      </p:pic>
      <p:pic>
        <p:nvPicPr>
          <p:cNvPr id="50" name="Graphic 49" descr="Garbage with solid fill">
            <a:extLst>
              <a:ext uri="{FF2B5EF4-FFF2-40B4-BE49-F238E27FC236}">
                <a16:creationId xmlns:a16="http://schemas.microsoft.com/office/drawing/2014/main" id="{136243FF-2CA2-B0AF-60AD-A41303839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5471" y="4141514"/>
            <a:ext cx="570271" cy="570271"/>
          </a:xfrm>
          <a:prstGeom prst="rect">
            <a:avLst/>
          </a:prstGeom>
        </p:spPr>
      </p:pic>
      <p:pic>
        <p:nvPicPr>
          <p:cNvPr id="52" name="Graphic 51" descr="Badge Follow with solid fill">
            <a:extLst>
              <a:ext uri="{FF2B5EF4-FFF2-40B4-BE49-F238E27FC236}">
                <a16:creationId xmlns:a16="http://schemas.microsoft.com/office/drawing/2014/main" id="{0773E924-D7D0-1E81-6E0A-3FBA1DE270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3529" y="3411794"/>
            <a:ext cx="555522" cy="555522"/>
          </a:xfrm>
          <a:prstGeom prst="rect">
            <a:avLst/>
          </a:prstGeom>
        </p:spPr>
      </p:pic>
      <p:pic>
        <p:nvPicPr>
          <p:cNvPr id="53" name="Graphic 52" descr="Badge Follow with solid fill">
            <a:extLst>
              <a:ext uri="{FF2B5EF4-FFF2-40B4-BE49-F238E27FC236}">
                <a16:creationId xmlns:a16="http://schemas.microsoft.com/office/drawing/2014/main" id="{BA9B015C-4968-5865-C298-A0381061A1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7" y="4144297"/>
            <a:ext cx="555522" cy="555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FBF590-E6FD-F0FB-348D-5BCC31ABA79A}"/>
              </a:ext>
            </a:extLst>
          </p:cNvPr>
          <p:cNvSpPr/>
          <p:nvPr/>
        </p:nvSpPr>
        <p:spPr>
          <a:xfrm>
            <a:off x="9856846" y="2777612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0A373-5FDD-B8FE-E025-77BC6A5C4522}"/>
              </a:ext>
            </a:extLst>
          </p:cNvPr>
          <p:cNvSpPr/>
          <p:nvPr/>
        </p:nvSpPr>
        <p:spPr>
          <a:xfrm>
            <a:off x="9856844" y="4321275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pic>
        <p:nvPicPr>
          <p:cNvPr id="17" name="Graphic 16" descr="Pencil with solid fill">
            <a:extLst>
              <a:ext uri="{FF2B5EF4-FFF2-40B4-BE49-F238E27FC236}">
                <a16:creationId xmlns:a16="http://schemas.microsoft.com/office/drawing/2014/main" id="{80AEDC9C-257C-2161-8B16-FFA8A076B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0498" y="2711245"/>
            <a:ext cx="445774" cy="44577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C6DA3E-42D9-C422-5714-D9CE2BC0E947}"/>
              </a:ext>
            </a:extLst>
          </p:cNvPr>
          <p:cNvSpPr/>
          <p:nvPr/>
        </p:nvSpPr>
        <p:spPr>
          <a:xfrm>
            <a:off x="7275871" y="2694039"/>
            <a:ext cx="599768" cy="47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Garbage with solid fill">
            <a:extLst>
              <a:ext uri="{FF2B5EF4-FFF2-40B4-BE49-F238E27FC236}">
                <a16:creationId xmlns:a16="http://schemas.microsoft.com/office/drawing/2014/main" id="{B40B414A-93A4-28C0-A545-45587A7AC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3470" y="2654841"/>
            <a:ext cx="518194" cy="518194"/>
          </a:xfrm>
          <a:prstGeom prst="rect">
            <a:avLst/>
          </a:prstGeom>
        </p:spPr>
      </p:pic>
      <p:pic>
        <p:nvPicPr>
          <p:cNvPr id="34" name="Graphic 33" descr="Badge Follow with solid fill">
            <a:extLst>
              <a:ext uri="{FF2B5EF4-FFF2-40B4-BE49-F238E27FC236}">
                <a16:creationId xmlns:a16="http://schemas.microsoft.com/office/drawing/2014/main" id="{1C4A08A1-FA57-C45F-A1F2-21B0537FE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6" y="2649794"/>
            <a:ext cx="555522" cy="555522"/>
          </a:xfrm>
          <a:prstGeom prst="rect">
            <a:avLst/>
          </a:prstGeom>
        </p:spPr>
      </p:pic>
      <p:pic>
        <p:nvPicPr>
          <p:cNvPr id="29" name="Graphic 28" descr="Pencil with solid fill">
            <a:extLst>
              <a:ext uri="{FF2B5EF4-FFF2-40B4-BE49-F238E27FC236}">
                <a16:creationId xmlns:a16="http://schemas.microsoft.com/office/drawing/2014/main" id="{F7F55B4B-C562-3A1E-35D1-5706A5168F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95916" y="3512574"/>
            <a:ext cx="445774" cy="445774"/>
          </a:xfrm>
          <a:prstGeom prst="rect">
            <a:avLst/>
          </a:prstGeom>
        </p:spPr>
      </p:pic>
      <p:pic>
        <p:nvPicPr>
          <p:cNvPr id="30" name="Graphic 29" descr="Pencil with solid fill">
            <a:extLst>
              <a:ext uri="{FF2B5EF4-FFF2-40B4-BE49-F238E27FC236}">
                <a16:creationId xmlns:a16="http://schemas.microsoft.com/office/drawing/2014/main" id="{F417230D-9A89-76C5-6A52-B3B6774D07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51669" y="4225413"/>
            <a:ext cx="445774" cy="4457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A14F22-FD98-EC1F-D547-B707C4961848}"/>
              </a:ext>
            </a:extLst>
          </p:cNvPr>
          <p:cNvSpPr/>
          <p:nvPr/>
        </p:nvSpPr>
        <p:spPr>
          <a:xfrm>
            <a:off x="9871598" y="3569114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7C8EF7-88FD-8C3A-7D40-0B8D937CEA74}"/>
              </a:ext>
            </a:extLst>
          </p:cNvPr>
          <p:cNvSpPr/>
          <p:nvPr/>
        </p:nvSpPr>
        <p:spPr>
          <a:xfrm>
            <a:off x="2369574" y="4916131"/>
            <a:ext cx="9704438" cy="904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44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2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8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4F9DCC-AF2C-431E-F171-B98BC3A22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32426"/>
              </p:ext>
            </p:extLst>
          </p:nvPr>
        </p:nvGraphicFramePr>
        <p:xfrm>
          <a:off x="0" y="3177732"/>
          <a:ext cx="2340077" cy="14833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0077">
                  <a:extLst>
                    <a:ext uri="{9D8B030D-6E8A-4147-A177-3AD203B41FA5}">
                      <a16:colId xmlns:a16="http://schemas.microsoft.com/office/drawing/2014/main" val="63395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Homepage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About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1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43609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E2B119C-1F20-7E0D-6632-22C2C5E89541}"/>
              </a:ext>
            </a:extLst>
          </p:cNvPr>
          <p:cNvSpPr/>
          <p:nvPr/>
        </p:nvSpPr>
        <p:spPr>
          <a:xfrm>
            <a:off x="0" y="4296699"/>
            <a:ext cx="2330245" cy="4326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66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4650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Home Page Management / Contact 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Supto Roy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Super Admin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4628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7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8448" y="2659755"/>
            <a:ext cx="498534" cy="498532"/>
          </a:xfrm>
          <a:prstGeom prst="rect">
            <a:avLst/>
          </a:prstGeom>
        </p:spPr>
      </p:pic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0B251AA-876E-0BC9-749C-C3109EE29B0A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086350"/>
          <a:ext cx="9678219" cy="5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6073">
                  <a:extLst>
                    <a:ext uri="{9D8B030D-6E8A-4147-A177-3AD203B41FA5}">
                      <a16:colId xmlns:a16="http://schemas.microsoft.com/office/drawing/2014/main" val="3267574786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4196225559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262416851"/>
                    </a:ext>
                  </a:extLst>
                </a:gridCol>
              </a:tblGrid>
              <a:tr h="509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643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8CA2B43-17E7-E2EB-A788-9E9EE61FD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11052"/>
              </p:ext>
            </p:extLst>
          </p:nvPr>
        </p:nvGraphicFramePr>
        <p:xfrm>
          <a:off x="2385961" y="2576051"/>
          <a:ext cx="9648723" cy="283660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216241">
                  <a:extLst>
                    <a:ext uri="{9D8B030D-6E8A-4147-A177-3AD203B41FA5}">
                      <a16:colId xmlns:a16="http://schemas.microsoft.com/office/drawing/2014/main" val="1328385219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3748607202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639991397"/>
                    </a:ext>
                  </a:extLst>
                </a:gridCol>
              </a:tblGrid>
              <a:tr h="639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35613"/>
                  </a:ext>
                </a:extLst>
              </a:tr>
              <a:tr h="6489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65432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01448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295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10073174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7A1F17-EA11-A600-3E89-21B6EFD5D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751101"/>
              </p:ext>
            </p:extLst>
          </p:nvPr>
        </p:nvGraphicFramePr>
        <p:xfrm>
          <a:off x="0" y="3226892"/>
          <a:ext cx="2310581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0581">
                  <a:extLst>
                    <a:ext uri="{9D8B030D-6E8A-4147-A177-3AD203B41FA5}">
                      <a16:colId xmlns:a16="http://schemas.microsoft.com/office/drawing/2014/main" val="192866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74650"/>
                  </a:ext>
                </a:extLst>
              </a:tr>
            </a:tbl>
          </a:graphicData>
        </a:graphic>
      </p:graphicFrame>
      <p:pic>
        <p:nvPicPr>
          <p:cNvPr id="46" name="Graphic 45" descr="Garbage with solid fill">
            <a:extLst>
              <a:ext uri="{FF2B5EF4-FFF2-40B4-BE49-F238E27FC236}">
                <a16:creationId xmlns:a16="http://schemas.microsoft.com/office/drawing/2014/main" id="{072B0B98-8F33-1335-409F-BCFB5BF16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8053" y="3230027"/>
            <a:ext cx="518194" cy="518194"/>
          </a:xfrm>
          <a:prstGeom prst="rect">
            <a:avLst/>
          </a:prstGeom>
        </p:spPr>
      </p:pic>
      <p:pic>
        <p:nvPicPr>
          <p:cNvPr id="50" name="Graphic 49" descr="Garbage with solid fill">
            <a:extLst>
              <a:ext uri="{FF2B5EF4-FFF2-40B4-BE49-F238E27FC236}">
                <a16:creationId xmlns:a16="http://schemas.microsoft.com/office/drawing/2014/main" id="{136243FF-2CA2-B0AF-60AD-A41303839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5471" y="3856377"/>
            <a:ext cx="570271" cy="570271"/>
          </a:xfrm>
          <a:prstGeom prst="rect">
            <a:avLst/>
          </a:prstGeom>
        </p:spPr>
      </p:pic>
      <p:pic>
        <p:nvPicPr>
          <p:cNvPr id="52" name="Graphic 51" descr="Badge Follow with solid fill">
            <a:extLst>
              <a:ext uri="{FF2B5EF4-FFF2-40B4-BE49-F238E27FC236}">
                <a16:creationId xmlns:a16="http://schemas.microsoft.com/office/drawing/2014/main" id="{0773E924-D7D0-1E81-6E0A-3FBA1DE270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3529" y="3224981"/>
            <a:ext cx="555522" cy="555522"/>
          </a:xfrm>
          <a:prstGeom prst="rect">
            <a:avLst/>
          </a:prstGeom>
        </p:spPr>
      </p:pic>
      <p:pic>
        <p:nvPicPr>
          <p:cNvPr id="53" name="Graphic 52" descr="Badge Follow with solid fill">
            <a:extLst>
              <a:ext uri="{FF2B5EF4-FFF2-40B4-BE49-F238E27FC236}">
                <a16:creationId xmlns:a16="http://schemas.microsoft.com/office/drawing/2014/main" id="{BA9B015C-4968-5865-C298-A0381061A1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7" y="3868993"/>
            <a:ext cx="555522" cy="555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FBF590-E6FD-F0FB-348D-5BCC31ABA79A}"/>
              </a:ext>
            </a:extLst>
          </p:cNvPr>
          <p:cNvSpPr/>
          <p:nvPr/>
        </p:nvSpPr>
        <p:spPr>
          <a:xfrm>
            <a:off x="9856846" y="2777612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0A373-5FDD-B8FE-E025-77BC6A5C4522}"/>
              </a:ext>
            </a:extLst>
          </p:cNvPr>
          <p:cNvSpPr/>
          <p:nvPr/>
        </p:nvSpPr>
        <p:spPr>
          <a:xfrm>
            <a:off x="9856844" y="4055803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pic>
        <p:nvPicPr>
          <p:cNvPr id="17" name="Graphic 16" descr="Pencil with solid fill">
            <a:extLst>
              <a:ext uri="{FF2B5EF4-FFF2-40B4-BE49-F238E27FC236}">
                <a16:creationId xmlns:a16="http://schemas.microsoft.com/office/drawing/2014/main" id="{80AEDC9C-257C-2161-8B16-FFA8A076B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0498" y="2711245"/>
            <a:ext cx="445774" cy="44577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C6DA3E-42D9-C422-5714-D9CE2BC0E947}"/>
              </a:ext>
            </a:extLst>
          </p:cNvPr>
          <p:cNvSpPr/>
          <p:nvPr/>
        </p:nvSpPr>
        <p:spPr>
          <a:xfrm>
            <a:off x="7275871" y="2694039"/>
            <a:ext cx="599768" cy="47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Garbage with solid fill">
            <a:extLst>
              <a:ext uri="{FF2B5EF4-FFF2-40B4-BE49-F238E27FC236}">
                <a16:creationId xmlns:a16="http://schemas.microsoft.com/office/drawing/2014/main" id="{B40B414A-93A4-28C0-A545-45587A7AC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3470" y="2654841"/>
            <a:ext cx="518194" cy="518194"/>
          </a:xfrm>
          <a:prstGeom prst="rect">
            <a:avLst/>
          </a:prstGeom>
        </p:spPr>
      </p:pic>
      <p:pic>
        <p:nvPicPr>
          <p:cNvPr id="34" name="Graphic 33" descr="Badge Follow with solid fill">
            <a:extLst>
              <a:ext uri="{FF2B5EF4-FFF2-40B4-BE49-F238E27FC236}">
                <a16:creationId xmlns:a16="http://schemas.microsoft.com/office/drawing/2014/main" id="{1C4A08A1-FA57-C45F-A1F2-21B0537FE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6" y="2649794"/>
            <a:ext cx="555522" cy="555522"/>
          </a:xfrm>
          <a:prstGeom prst="rect">
            <a:avLst/>
          </a:prstGeom>
        </p:spPr>
      </p:pic>
      <p:pic>
        <p:nvPicPr>
          <p:cNvPr id="29" name="Graphic 28" descr="Pencil with solid fill">
            <a:extLst>
              <a:ext uri="{FF2B5EF4-FFF2-40B4-BE49-F238E27FC236}">
                <a16:creationId xmlns:a16="http://schemas.microsoft.com/office/drawing/2014/main" id="{F7F55B4B-C562-3A1E-35D1-5706A5168F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95916" y="3286435"/>
            <a:ext cx="445774" cy="445774"/>
          </a:xfrm>
          <a:prstGeom prst="rect">
            <a:avLst/>
          </a:prstGeom>
        </p:spPr>
      </p:pic>
      <p:pic>
        <p:nvPicPr>
          <p:cNvPr id="30" name="Graphic 29" descr="Pencil with solid fill">
            <a:extLst>
              <a:ext uri="{FF2B5EF4-FFF2-40B4-BE49-F238E27FC236}">
                <a16:creationId xmlns:a16="http://schemas.microsoft.com/office/drawing/2014/main" id="{F417230D-9A89-76C5-6A52-B3B6774D07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51669" y="3900947"/>
            <a:ext cx="445774" cy="4457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A14F22-FD98-EC1F-D547-B707C4961848}"/>
              </a:ext>
            </a:extLst>
          </p:cNvPr>
          <p:cNvSpPr/>
          <p:nvPr/>
        </p:nvSpPr>
        <p:spPr>
          <a:xfrm>
            <a:off x="9871598" y="3352806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pic>
        <p:nvPicPr>
          <p:cNvPr id="5" name="Graphic 4" descr="Pencil with solid fill">
            <a:extLst>
              <a:ext uri="{FF2B5EF4-FFF2-40B4-BE49-F238E27FC236}">
                <a16:creationId xmlns:a16="http://schemas.microsoft.com/office/drawing/2014/main" id="{47FB87F7-72A1-471C-6CD9-D04087749F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66419" y="4653118"/>
            <a:ext cx="445774" cy="445774"/>
          </a:xfrm>
          <a:prstGeom prst="rect">
            <a:avLst/>
          </a:prstGeom>
        </p:spPr>
      </p:pic>
      <p:pic>
        <p:nvPicPr>
          <p:cNvPr id="16" name="Graphic 15" descr="Badge Follow with solid fill">
            <a:extLst>
              <a:ext uri="{FF2B5EF4-FFF2-40B4-BE49-F238E27FC236}">
                <a16:creationId xmlns:a16="http://schemas.microsoft.com/office/drawing/2014/main" id="{68AC65E8-E0A5-21DD-7C19-08C3A05F8B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93196" y="4630999"/>
            <a:ext cx="555522" cy="555522"/>
          </a:xfrm>
          <a:prstGeom prst="rect">
            <a:avLst/>
          </a:prstGeom>
        </p:spPr>
      </p:pic>
      <p:pic>
        <p:nvPicPr>
          <p:cNvPr id="31" name="Graphic 30" descr="Garbage with solid fill">
            <a:extLst>
              <a:ext uri="{FF2B5EF4-FFF2-40B4-BE49-F238E27FC236}">
                <a16:creationId xmlns:a16="http://schemas.microsoft.com/office/drawing/2014/main" id="{9251950F-7E83-69A7-23FC-F7D34D717E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0388" y="4618378"/>
            <a:ext cx="570271" cy="57027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4192B65-5F86-FF4F-2280-7178646DAE04}"/>
              </a:ext>
            </a:extLst>
          </p:cNvPr>
          <p:cNvSpPr/>
          <p:nvPr/>
        </p:nvSpPr>
        <p:spPr>
          <a:xfrm>
            <a:off x="9876518" y="4812897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272344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78000" y="1221819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9F64057-8033-CDBD-B69E-F95F9804065B}"/>
              </a:ext>
            </a:extLst>
          </p:cNvPr>
          <p:cNvGraphicFramePr>
            <a:graphicFrameLocks noGrp="1"/>
          </p:cNvGraphicFramePr>
          <p:nvPr/>
        </p:nvGraphicFramePr>
        <p:xfrm>
          <a:off x="0" y="2558298"/>
          <a:ext cx="2359742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59742">
                  <a:extLst>
                    <a:ext uri="{9D8B030D-6E8A-4147-A177-3AD203B41FA5}">
                      <a16:colId xmlns:a16="http://schemas.microsoft.com/office/drawing/2014/main" val="301759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Assign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3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7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Customer 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79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082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4650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User Management / Employee Assign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559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600EE3-74A4-D36B-A5A6-4171523E9B87}"/>
              </a:ext>
            </a:extLst>
          </p:cNvPr>
          <p:cNvGraphicFramePr>
            <a:graphicFrameLocks noGrp="1"/>
          </p:cNvGraphicFramePr>
          <p:nvPr/>
        </p:nvGraphicFramePr>
        <p:xfrm>
          <a:off x="0" y="2558298"/>
          <a:ext cx="2349910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9910">
                  <a:extLst>
                    <a:ext uri="{9D8B030D-6E8A-4147-A177-3AD203B41FA5}">
                      <a16:colId xmlns:a16="http://schemas.microsoft.com/office/drawing/2014/main" val="3002127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Assign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813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3841BD-C1D3-266F-9153-C20AB69E82A0}"/>
              </a:ext>
            </a:extLst>
          </p:cNvPr>
          <p:cNvGraphicFramePr>
            <a:graphicFrameLocks noGrp="1"/>
          </p:cNvGraphicFramePr>
          <p:nvPr/>
        </p:nvGraphicFramePr>
        <p:xfrm>
          <a:off x="2405625" y="2096180"/>
          <a:ext cx="967822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037">
                  <a:extLst>
                    <a:ext uri="{9D8B030D-6E8A-4147-A177-3AD203B41FA5}">
                      <a16:colId xmlns:a16="http://schemas.microsoft.com/office/drawing/2014/main" val="2413456261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2292771025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393635742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186240590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829479001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863466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644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5EAD1-FB1D-CE36-B0D8-67E5C40DB375}"/>
              </a:ext>
            </a:extLst>
          </p:cNvPr>
          <p:cNvGraphicFramePr>
            <a:graphicFrameLocks noGrp="1"/>
          </p:cNvGraphicFramePr>
          <p:nvPr/>
        </p:nvGraphicFramePr>
        <p:xfrm>
          <a:off x="2425290" y="2469806"/>
          <a:ext cx="9629058" cy="355736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629058">
                  <a:extLst>
                    <a:ext uri="{9D8B030D-6E8A-4147-A177-3AD203B41FA5}">
                      <a16:colId xmlns:a16="http://schemas.microsoft.com/office/drawing/2014/main" val="474978240"/>
                    </a:ext>
                  </a:extLst>
                </a:gridCol>
              </a:tblGrid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Pritam Dey            deypritam001          **********            </a:t>
                      </a:r>
                      <a:r>
                        <a:rPr lang="en-US" sz="1800" dirty="0"/>
                        <a:t>Veterinary                 15,000               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3376"/>
                  </a:ext>
                </a:extLst>
              </a:tr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Zian Ahmed         ahmedzian002         **********             Groomer                   10,000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08087"/>
                  </a:ext>
                </a:extLst>
              </a:tr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Supriyo Paul            paulsup003           **********           Receptionist               7,000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0048"/>
                  </a:ext>
                </a:extLst>
              </a:tr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Sporsho Paul         paulspor004           **********             Groomer                    10,000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65522"/>
                  </a:ext>
                </a:extLst>
              </a:tr>
              <a:tr h="711473">
                <a:tc>
                  <a:txBody>
                    <a:bodyPr/>
                    <a:lstStyle/>
                    <a:p>
                      <a:r>
                        <a:rPr lang="en-US" dirty="0"/>
                        <a:t>Shoudha Saha      sahasho005            **********            Veterinary                  15,000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65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09427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262290" y="2109019"/>
            <a:ext cx="1145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09918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Salary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0901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1" name="Graphic 30" descr="Pencil with solid fill">
            <a:extLst>
              <a:ext uri="{FF2B5EF4-FFF2-40B4-BE49-F238E27FC236}">
                <a16:creationId xmlns:a16="http://schemas.microsoft.com/office/drawing/2014/main" id="{95AC8BB4-D899-E9F7-6641-E90CD45C42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4342" y="2504767"/>
            <a:ext cx="278626" cy="278626"/>
          </a:xfrm>
          <a:prstGeom prst="rect">
            <a:avLst/>
          </a:prstGeom>
        </p:spPr>
      </p:pic>
      <p:pic>
        <p:nvPicPr>
          <p:cNvPr id="34" name="Graphic 33" descr="Eye with solid fill">
            <a:extLst>
              <a:ext uri="{FF2B5EF4-FFF2-40B4-BE49-F238E27FC236}">
                <a16:creationId xmlns:a16="http://schemas.microsoft.com/office/drawing/2014/main" id="{9A0FBFD4-430B-BE9A-CD2F-9E5F282820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6441" y="2461009"/>
            <a:ext cx="408632" cy="408632"/>
          </a:xfrm>
          <a:prstGeom prst="rect">
            <a:avLst/>
          </a:prstGeom>
        </p:spPr>
      </p:pic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5555" y="2462683"/>
            <a:ext cx="361741" cy="361741"/>
          </a:xfrm>
          <a:prstGeom prst="rect">
            <a:avLst/>
          </a:prstGeom>
        </p:spPr>
      </p:pic>
      <p:pic>
        <p:nvPicPr>
          <p:cNvPr id="38" name="Graphic 37" descr="Pencil with solid fill">
            <a:extLst>
              <a:ext uri="{FF2B5EF4-FFF2-40B4-BE49-F238E27FC236}">
                <a16:creationId xmlns:a16="http://schemas.microsoft.com/office/drawing/2014/main" id="{D2883CD1-24F0-AB87-A531-E0BFE08AF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96070" y="3250017"/>
            <a:ext cx="278626" cy="278626"/>
          </a:xfrm>
          <a:prstGeom prst="rect">
            <a:avLst/>
          </a:prstGeom>
        </p:spPr>
      </p:pic>
      <p:pic>
        <p:nvPicPr>
          <p:cNvPr id="39" name="Graphic 38" descr="Pencil with solid fill">
            <a:extLst>
              <a:ext uri="{FF2B5EF4-FFF2-40B4-BE49-F238E27FC236}">
                <a16:creationId xmlns:a16="http://schemas.microsoft.com/office/drawing/2014/main" id="{02DA1240-06CE-D564-31B4-1067312CE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67597" y="3965120"/>
            <a:ext cx="278626" cy="278626"/>
          </a:xfrm>
          <a:prstGeom prst="rect">
            <a:avLst/>
          </a:prstGeom>
        </p:spPr>
      </p:pic>
      <p:pic>
        <p:nvPicPr>
          <p:cNvPr id="40" name="Graphic 39" descr="Pencil with solid fill">
            <a:extLst>
              <a:ext uri="{FF2B5EF4-FFF2-40B4-BE49-F238E27FC236}">
                <a16:creationId xmlns:a16="http://schemas.microsoft.com/office/drawing/2014/main" id="{67BCA4D7-68EE-5CE8-628E-C5979F76A5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79317" y="4730476"/>
            <a:ext cx="278626" cy="278626"/>
          </a:xfrm>
          <a:prstGeom prst="rect">
            <a:avLst/>
          </a:prstGeom>
        </p:spPr>
      </p:pic>
      <p:pic>
        <p:nvPicPr>
          <p:cNvPr id="49" name="Graphic 48" descr="Pencil with solid fill">
            <a:extLst>
              <a:ext uri="{FF2B5EF4-FFF2-40B4-BE49-F238E27FC236}">
                <a16:creationId xmlns:a16="http://schemas.microsoft.com/office/drawing/2014/main" id="{9001F13F-0E6C-B24A-BFAE-498F55DEC5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80994" y="5385287"/>
            <a:ext cx="278626" cy="278626"/>
          </a:xfrm>
          <a:prstGeom prst="rect">
            <a:avLst/>
          </a:prstGeom>
        </p:spPr>
      </p:pic>
      <p:pic>
        <p:nvPicPr>
          <p:cNvPr id="50" name="Graphic 49" descr="Eye with solid fill">
            <a:extLst>
              <a:ext uri="{FF2B5EF4-FFF2-40B4-BE49-F238E27FC236}">
                <a16:creationId xmlns:a16="http://schemas.microsoft.com/office/drawing/2014/main" id="{430074F6-25A2-428F-7E56-97B41404B0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8116" y="5316422"/>
            <a:ext cx="408632" cy="408632"/>
          </a:xfrm>
          <a:prstGeom prst="rect">
            <a:avLst/>
          </a:prstGeom>
        </p:spPr>
      </p:pic>
      <p:pic>
        <p:nvPicPr>
          <p:cNvPr id="51" name="Graphic 50" descr="Eye with solid fill">
            <a:extLst>
              <a:ext uri="{FF2B5EF4-FFF2-40B4-BE49-F238E27FC236}">
                <a16:creationId xmlns:a16="http://schemas.microsoft.com/office/drawing/2014/main" id="{FEA27301-11C9-834F-974F-C562FE7D9D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9794" y="4654895"/>
            <a:ext cx="408632" cy="408632"/>
          </a:xfrm>
          <a:prstGeom prst="rect">
            <a:avLst/>
          </a:prstGeom>
        </p:spPr>
      </p:pic>
      <p:pic>
        <p:nvPicPr>
          <p:cNvPr id="52" name="Graphic 51" descr="Eye with solid fill">
            <a:extLst>
              <a:ext uri="{FF2B5EF4-FFF2-40B4-BE49-F238E27FC236}">
                <a16:creationId xmlns:a16="http://schemas.microsoft.com/office/drawing/2014/main" id="{BED83A13-E002-110F-CCAC-034E4ED6A6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1416" y="3912982"/>
            <a:ext cx="408632" cy="408632"/>
          </a:xfrm>
          <a:prstGeom prst="rect">
            <a:avLst/>
          </a:prstGeom>
        </p:spPr>
      </p:pic>
      <p:pic>
        <p:nvPicPr>
          <p:cNvPr id="53" name="Graphic 52" descr="Eye with solid fill">
            <a:extLst>
              <a:ext uri="{FF2B5EF4-FFF2-40B4-BE49-F238E27FC236}">
                <a16:creationId xmlns:a16="http://schemas.microsoft.com/office/drawing/2014/main" id="{6424BBD7-FEB8-C925-E173-403FF4DD00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53189" y="3181145"/>
            <a:ext cx="408632" cy="408632"/>
          </a:xfrm>
          <a:prstGeom prst="rect">
            <a:avLst/>
          </a:prstGeom>
        </p:spPr>
      </p:pic>
      <p:pic>
        <p:nvPicPr>
          <p:cNvPr id="54" name="Graphic 53" descr="Garbage with solid fill">
            <a:extLst>
              <a:ext uri="{FF2B5EF4-FFF2-40B4-BE49-F238E27FC236}">
                <a16:creationId xmlns:a16="http://schemas.microsoft.com/office/drawing/2014/main" id="{B86CA0FE-0EC2-F3A5-5CE5-E8EEC9A29F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37180" y="3921363"/>
            <a:ext cx="361741" cy="361741"/>
          </a:xfrm>
          <a:prstGeom prst="rect">
            <a:avLst/>
          </a:prstGeom>
        </p:spPr>
      </p:pic>
      <p:pic>
        <p:nvPicPr>
          <p:cNvPr id="55" name="Graphic 54" descr="Garbage with solid fill">
            <a:extLst>
              <a:ext uri="{FF2B5EF4-FFF2-40B4-BE49-F238E27FC236}">
                <a16:creationId xmlns:a16="http://schemas.microsoft.com/office/drawing/2014/main" id="{1FAE7D1F-1D23-5664-A866-26726E14E5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58956" y="4666622"/>
            <a:ext cx="361741" cy="361741"/>
          </a:xfrm>
          <a:prstGeom prst="rect">
            <a:avLst/>
          </a:prstGeom>
        </p:spPr>
      </p:pic>
      <p:pic>
        <p:nvPicPr>
          <p:cNvPr id="56" name="Graphic 55" descr="Garbage with solid fill">
            <a:extLst>
              <a:ext uri="{FF2B5EF4-FFF2-40B4-BE49-F238E27FC236}">
                <a16:creationId xmlns:a16="http://schemas.microsoft.com/office/drawing/2014/main" id="{F6E6B91A-8A22-A189-7F64-1C73ABBB1C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40532" y="5341550"/>
            <a:ext cx="361741" cy="361741"/>
          </a:xfrm>
          <a:prstGeom prst="rect">
            <a:avLst/>
          </a:prstGeom>
        </p:spPr>
      </p:pic>
      <p:pic>
        <p:nvPicPr>
          <p:cNvPr id="57" name="Graphic 56" descr="Garbage with solid fill">
            <a:extLst>
              <a:ext uri="{FF2B5EF4-FFF2-40B4-BE49-F238E27FC236}">
                <a16:creationId xmlns:a16="http://schemas.microsoft.com/office/drawing/2014/main" id="{3052F1B7-CA83-7866-A7F6-18699763D0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32158" y="3182820"/>
            <a:ext cx="361741" cy="3617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714D01-786A-9673-4F5E-691A94F78F37}"/>
              </a:ext>
            </a:extLst>
          </p:cNvPr>
          <p:cNvSpPr txBox="1"/>
          <p:nvPr/>
        </p:nvSpPr>
        <p:spPr>
          <a:xfrm>
            <a:off x="10225549" y="6213987"/>
            <a:ext cx="179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1</a:t>
            </a:r>
            <a:r>
              <a:rPr lang="en-US" sz="1800" dirty="0"/>
              <a:t>   2   3  …….. 5 &gt;</a:t>
            </a:r>
          </a:p>
        </p:txBody>
      </p:sp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5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ts silhouettes dog cat and rabbit logo of pet Vector Image">
            <a:extLst>
              <a:ext uri="{FF2B5EF4-FFF2-40B4-BE49-F238E27FC236}">
                <a16:creationId xmlns:a16="http://schemas.microsoft.com/office/drawing/2014/main" id="{853777B7-1556-8A6C-84A7-42631507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58" y="0"/>
            <a:ext cx="2281084" cy="22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1D3BE-2539-B60C-B130-21665A224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07459"/>
            <a:ext cx="10515600" cy="418219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       Username: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        Password:</a:t>
            </a:r>
          </a:p>
          <a:p>
            <a:r>
              <a:rPr lang="en-US" sz="1400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                                                       </a:t>
            </a:r>
            <a:r>
              <a:rPr lang="en-US" sz="1400" u="sng" dirty="0">
                <a:solidFill>
                  <a:srgbClr val="C00000"/>
                </a:solidFill>
              </a:rPr>
              <a:t>Forget Password</a:t>
            </a:r>
          </a:p>
          <a:p>
            <a:endParaRPr lang="en-US" sz="1400" u="sng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Don’t have any account? </a:t>
            </a:r>
            <a:r>
              <a:rPr lang="en-US" sz="1400" u="sng" dirty="0">
                <a:solidFill>
                  <a:srgbClr val="C00000"/>
                </a:solidFill>
              </a:rPr>
              <a:t>Click here.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AF904A-F8EB-1D59-B538-DFA0FC97451E}"/>
              </a:ext>
            </a:extLst>
          </p:cNvPr>
          <p:cNvSpPr/>
          <p:nvPr/>
        </p:nvSpPr>
        <p:spPr>
          <a:xfrm>
            <a:off x="5609305" y="3721510"/>
            <a:ext cx="3274142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A7EE1-F948-6882-75E8-B3F3D5D82E38}"/>
              </a:ext>
            </a:extLst>
          </p:cNvPr>
          <p:cNvSpPr/>
          <p:nvPr/>
        </p:nvSpPr>
        <p:spPr>
          <a:xfrm>
            <a:off x="5432323" y="4788304"/>
            <a:ext cx="1327355" cy="3932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8191FF-20AE-E6A9-354D-6BE24B560E0D}"/>
              </a:ext>
            </a:extLst>
          </p:cNvPr>
          <p:cNvSpPr/>
          <p:nvPr/>
        </p:nvSpPr>
        <p:spPr>
          <a:xfrm>
            <a:off x="5614219" y="2802194"/>
            <a:ext cx="3234813" cy="43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dasaditya001</a:t>
            </a:r>
          </a:p>
        </p:txBody>
      </p:sp>
    </p:spTree>
    <p:extLst>
      <p:ext uri="{BB962C8B-B14F-4D97-AF65-F5344CB8AC3E}">
        <p14:creationId xmlns:p14="http://schemas.microsoft.com/office/powerpoint/2010/main" val="1205619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2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9F64057-8033-CDBD-B69E-F95F9804065B}"/>
              </a:ext>
            </a:extLst>
          </p:cNvPr>
          <p:cNvGraphicFramePr>
            <a:graphicFrameLocks noGrp="1"/>
          </p:cNvGraphicFramePr>
          <p:nvPr/>
        </p:nvGraphicFramePr>
        <p:xfrm>
          <a:off x="0" y="2558298"/>
          <a:ext cx="2359742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59742">
                  <a:extLst>
                    <a:ext uri="{9D8B030D-6E8A-4147-A177-3AD203B41FA5}">
                      <a16:colId xmlns:a16="http://schemas.microsoft.com/office/drawing/2014/main" val="301759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Assign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3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Status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7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Customer 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79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641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476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User Management / Employee Status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559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600EE3-74A4-D36B-A5A6-4171523E9B87}"/>
              </a:ext>
            </a:extLst>
          </p:cNvPr>
          <p:cNvGraphicFramePr>
            <a:graphicFrameLocks noGrp="1"/>
          </p:cNvGraphicFramePr>
          <p:nvPr/>
        </p:nvGraphicFramePr>
        <p:xfrm>
          <a:off x="0" y="2558298"/>
          <a:ext cx="2349910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9910">
                  <a:extLst>
                    <a:ext uri="{9D8B030D-6E8A-4147-A177-3AD203B41FA5}">
                      <a16:colId xmlns:a16="http://schemas.microsoft.com/office/drawing/2014/main" val="3002127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Status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813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3841BD-C1D3-266F-9153-C20AB69E82A0}"/>
              </a:ext>
            </a:extLst>
          </p:cNvPr>
          <p:cNvGraphicFramePr>
            <a:graphicFrameLocks noGrp="1"/>
          </p:cNvGraphicFramePr>
          <p:nvPr/>
        </p:nvGraphicFramePr>
        <p:xfrm>
          <a:off x="2405625" y="2096179"/>
          <a:ext cx="9678222" cy="58802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3037">
                  <a:extLst>
                    <a:ext uri="{9D8B030D-6E8A-4147-A177-3AD203B41FA5}">
                      <a16:colId xmlns:a16="http://schemas.microsoft.com/office/drawing/2014/main" val="2413456261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2292771025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393635742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186240590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829479001"/>
                    </a:ext>
                  </a:extLst>
                </a:gridCol>
                <a:gridCol w="1613037">
                  <a:extLst>
                    <a:ext uri="{9D8B030D-6E8A-4147-A177-3AD203B41FA5}">
                      <a16:colId xmlns:a16="http://schemas.microsoft.com/office/drawing/2014/main" val="863466008"/>
                    </a:ext>
                  </a:extLst>
                </a:gridCol>
              </a:tblGrid>
              <a:tr h="5880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644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5EAD1-FB1D-CE36-B0D8-67E5C40DB375}"/>
              </a:ext>
            </a:extLst>
          </p:cNvPr>
          <p:cNvGraphicFramePr>
            <a:graphicFrameLocks noGrp="1"/>
          </p:cNvGraphicFramePr>
          <p:nvPr/>
        </p:nvGraphicFramePr>
        <p:xfrm>
          <a:off x="2425290" y="2654710"/>
          <a:ext cx="9629058" cy="337469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629058">
                  <a:extLst>
                    <a:ext uri="{9D8B030D-6E8A-4147-A177-3AD203B41FA5}">
                      <a16:colId xmlns:a16="http://schemas.microsoft.com/office/drawing/2014/main" val="474978240"/>
                    </a:ext>
                  </a:extLst>
                </a:gridCol>
              </a:tblGrid>
              <a:tr h="560438">
                <a:tc>
                  <a:txBody>
                    <a:bodyPr/>
                    <a:lstStyle/>
                    <a:p>
                      <a:r>
                        <a:rPr lang="en-US" dirty="0"/>
                        <a:t>Pritam Dey            05/03/2023          01865896314        </a:t>
                      </a:r>
                      <a:r>
                        <a:rPr lang="en-US" sz="1800" dirty="0"/>
                        <a:t>Certificates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3376"/>
                  </a:ext>
                </a:extLst>
              </a:tr>
              <a:tr h="703565">
                <a:tc>
                  <a:txBody>
                    <a:bodyPr/>
                    <a:lstStyle/>
                    <a:p>
                      <a:r>
                        <a:rPr lang="en-US" dirty="0"/>
                        <a:t>Zian Ahmed         10/09/2022           01985247862                NID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08087"/>
                  </a:ext>
                </a:extLst>
              </a:tr>
              <a:tr h="703565">
                <a:tc>
                  <a:txBody>
                    <a:bodyPr/>
                    <a:lstStyle/>
                    <a:p>
                      <a:r>
                        <a:rPr lang="en-US" dirty="0"/>
                        <a:t>Supriyo Paul         01/05/2023          01785496314     NID, Certificates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0048"/>
                  </a:ext>
                </a:extLst>
              </a:tr>
              <a:tr h="703565">
                <a:tc>
                  <a:txBody>
                    <a:bodyPr/>
                    <a:lstStyle/>
                    <a:p>
                      <a:r>
                        <a:rPr lang="en-US" dirty="0"/>
                        <a:t>Sporsho Paul       02/01/2022           01685498741        Certificates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65522"/>
                  </a:ext>
                </a:extLst>
              </a:tr>
              <a:tr h="703565">
                <a:tc>
                  <a:txBody>
                    <a:bodyPr/>
                    <a:lstStyle/>
                    <a:p>
                      <a:r>
                        <a:rPr lang="en-US" dirty="0"/>
                        <a:t>Shoudha Saha     07/08/2023           01785469856               NID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65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1" name="Graphic 30" descr="Pencil with solid fill">
            <a:extLst>
              <a:ext uri="{FF2B5EF4-FFF2-40B4-BE49-F238E27FC236}">
                <a16:creationId xmlns:a16="http://schemas.microsoft.com/office/drawing/2014/main" id="{95AC8BB4-D899-E9F7-6641-E90CD45C42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1156" y="2711239"/>
            <a:ext cx="278626" cy="278626"/>
          </a:xfrm>
          <a:prstGeom prst="rect">
            <a:avLst/>
          </a:prstGeom>
        </p:spPr>
      </p:pic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0083" y="2669156"/>
            <a:ext cx="361741" cy="361741"/>
          </a:xfrm>
          <a:prstGeom prst="rect">
            <a:avLst/>
          </a:prstGeom>
        </p:spPr>
      </p:pic>
      <p:pic>
        <p:nvPicPr>
          <p:cNvPr id="38" name="Graphic 37" descr="Pencil with solid fill">
            <a:extLst>
              <a:ext uri="{FF2B5EF4-FFF2-40B4-BE49-F238E27FC236}">
                <a16:creationId xmlns:a16="http://schemas.microsoft.com/office/drawing/2014/main" id="{D2883CD1-24F0-AB87-A531-E0BFE08AF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3053" y="3250017"/>
            <a:ext cx="278626" cy="278626"/>
          </a:xfrm>
          <a:prstGeom prst="rect">
            <a:avLst/>
          </a:prstGeom>
        </p:spPr>
      </p:pic>
      <p:pic>
        <p:nvPicPr>
          <p:cNvPr id="39" name="Graphic 38" descr="Pencil with solid fill">
            <a:extLst>
              <a:ext uri="{FF2B5EF4-FFF2-40B4-BE49-F238E27FC236}">
                <a16:creationId xmlns:a16="http://schemas.microsoft.com/office/drawing/2014/main" id="{02DA1240-06CE-D564-31B4-1067312CE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3740" y="3965120"/>
            <a:ext cx="278626" cy="278626"/>
          </a:xfrm>
          <a:prstGeom prst="rect">
            <a:avLst/>
          </a:prstGeom>
        </p:spPr>
      </p:pic>
      <p:pic>
        <p:nvPicPr>
          <p:cNvPr id="40" name="Graphic 39" descr="Pencil with solid fill">
            <a:extLst>
              <a:ext uri="{FF2B5EF4-FFF2-40B4-BE49-F238E27FC236}">
                <a16:creationId xmlns:a16="http://schemas.microsoft.com/office/drawing/2014/main" id="{67BCA4D7-68EE-5CE8-628E-C5979F76A5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5460" y="4730476"/>
            <a:ext cx="278626" cy="278626"/>
          </a:xfrm>
          <a:prstGeom prst="rect">
            <a:avLst/>
          </a:prstGeom>
        </p:spPr>
      </p:pic>
      <p:pic>
        <p:nvPicPr>
          <p:cNvPr id="49" name="Graphic 48" descr="Pencil with solid fill">
            <a:extLst>
              <a:ext uri="{FF2B5EF4-FFF2-40B4-BE49-F238E27FC236}">
                <a16:creationId xmlns:a16="http://schemas.microsoft.com/office/drawing/2014/main" id="{9001F13F-0E6C-B24A-BFAE-498F55DEC5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6969" y="5385287"/>
            <a:ext cx="278626" cy="278626"/>
          </a:xfrm>
          <a:prstGeom prst="rect">
            <a:avLst/>
          </a:prstGeom>
        </p:spPr>
      </p:pic>
      <p:pic>
        <p:nvPicPr>
          <p:cNvPr id="54" name="Graphic 53" descr="Garbage with solid fill">
            <a:extLst>
              <a:ext uri="{FF2B5EF4-FFF2-40B4-BE49-F238E27FC236}">
                <a16:creationId xmlns:a16="http://schemas.microsoft.com/office/drawing/2014/main" id="{B86CA0FE-0EC2-F3A5-5CE5-E8EEC9A29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30701" y="3921363"/>
            <a:ext cx="361741" cy="361741"/>
          </a:xfrm>
          <a:prstGeom prst="rect">
            <a:avLst/>
          </a:prstGeom>
        </p:spPr>
      </p:pic>
      <p:pic>
        <p:nvPicPr>
          <p:cNvPr id="55" name="Graphic 54" descr="Garbage with solid fill">
            <a:extLst>
              <a:ext uri="{FF2B5EF4-FFF2-40B4-BE49-F238E27FC236}">
                <a16:creationId xmlns:a16="http://schemas.microsoft.com/office/drawing/2014/main" id="{1FAE7D1F-1D23-5664-A866-26726E14E5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2646" y="4666622"/>
            <a:ext cx="361741" cy="361741"/>
          </a:xfrm>
          <a:prstGeom prst="rect">
            <a:avLst/>
          </a:prstGeom>
        </p:spPr>
      </p:pic>
      <p:pic>
        <p:nvPicPr>
          <p:cNvPr id="56" name="Graphic 55" descr="Garbage with solid fill">
            <a:extLst>
              <a:ext uri="{FF2B5EF4-FFF2-40B4-BE49-F238E27FC236}">
                <a16:creationId xmlns:a16="http://schemas.microsoft.com/office/drawing/2014/main" id="{F6E6B91A-8A22-A189-7F64-1C73ABBB1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63553" y="5341550"/>
            <a:ext cx="361741" cy="361741"/>
          </a:xfrm>
          <a:prstGeom prst="rect">
            <a:avLst/>
          </a:prstGeom>
        </p:spPr>
      </p:pic>
      <p:pic>
        <p:nvPicPr>
          <p:cNvPr id="57" name="Graphic 56" descr="Garbage with solid fill">
            <a:extLst>
              <a:ext uri="{FF2B5EF4-FFF2-40B4-BE49-F238E27FC236}">
                <a16:creationId xmlns:a16="http://schemas.microsoft.com/office/drawing/2014/main" id="{3052F1B7-CA83-7866-A7F6-18699763D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06014" y="3212316"/>
            <a:ext cx="361741" cy="3617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714D01-786A-9673-4F5E-691A94F78F37}"/>
              </a:ext>
            </a:extLst>
          </p:cNvPr>
          <p:cNvSpPr txBox="1"/>
          <p:nvPr/>
        </p:nvSpPr>
        <p:spPr>
          <a:xfrm>
            <a:off x="10225549" y="6213987"/>
            <a:ext cx="179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1</a:t>
            </a:r>
            <a:r>
              <a:rPr lang="en-US" sz="1800" dirty="0"/>
              <a:t>   2   3  …….. 5 &gt;</a:t>
            </a:r>
          </a:p>
        </p:txBody>
      </p:sp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FD1D95-6B56-0AED-F7D6-2213457879B4}"/>
              </a:ext>
            </a:extLst>
          </p:cNvPr>
          <p:cNvSpPr/>
          <p:nvPr/>
        </p:nvSpPr>
        <p:spPr>
          <a:xfrm>
            <a:off x="9055510" y="4680155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Submitted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E921F2-8CA6-E42C-1557-867EA6B60AAB}"/>
              </a:ext>
            </a:extLst>
          </p:cNvPr>
          <p:cNvSpPr/>
          <p:nvPr/>
        </p:nvSpPr>
        <p:spPr>
          <a:xfrm>
            <a:off x="9070259" y="3288887"/>
            <a:ext cx="1278194" cy="4965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Not Submitted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915B26-82A1-4E26-F53E-FD73D8AB5AE1}"/>
              </a:ext>
            </a:extLst>
          </p:cNvPr>
          <p:cNvSpPr/>
          <p:nvPr/>
        </p:nvSpPr>
        <p:spPr>
          <a:xfrm>
            <a:off x="9070260" y="3977147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Submitted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E3A6DC-EF59-39C7-BFAC-185D0C1747E0}"/>
              </a:ext>
            </a:extLst>
          </p:cNvPr>
          <p:cNvSpPr/>
          <p:nvPr/>
        </p:nvSpPr>
        <p:spPr>
          <a:xfrm>
            <a:off x="9050598" y="2718620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Submitted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F5A506-74AC-98B1-2EBA-AB98EC895C0B}"/>
              </a:ext>
            </a:extLst>
          </p:cNvPr>
          <p:cNvSpPr/>
          <p:nvPr/>
        </p:nvSpPr>
        <p:spPr>
          <a:xfrm>
            <a:off x="9055510" y="5388084"/>
            <a:ext cx="1278194" cy="4817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Not Submitted</a:t>
            </a:r>
          </a:p>
        </p:txBody>
      </p:sp>
    </p:spTree>
    <p:extLst>
      <p:ext uri="{BB962C8B-B14F-4D97-AF65-F5344CB8AC3E}">
        <p14:creationId xmlns:p14="http://schemas.microsoft.com/office/powerpoint/2010/main" val="1964052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78000" y="1221819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E9F64057-8033-CDBD-B69E-F95F9804065B}"/>
              </a:ext>
            </a:extLst>
          </p:cNvPr>
          <p:cNvGraphicFramePr>
            <a:graphicFrameLocks noGrp="1"/>
          </p:cNvGraphicFramePr>
          <p:nvPr/>
        </p:nvGraphicFramePr>
        <p:xfrm>
          <a:off x="0" y="2558298"/>
          <a:ext cx="2359742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59742">
                  <a:extLst>
                    <a:ext uri="{9D8B030D-6E8A-4147-A177-3AD203B41FA5}">
                      <a16:colId xmlns:a16="http://schemas.microsoft.com/office/drawing/2014/main" val="3017595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Assign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3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 Status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7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Customer Status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879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623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4768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User Management / Customer Status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5595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330244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600EE3-74A4-D36B-A5A6-4171523E9B87}"/>
              </a:ext>
            </a:extLst>
          </p:cNvPr>
          <p:cNvGraphicFramePr>
            <a:graphicFrameLocks noGrp="1"/>
          </p:cNvGraphicFramePr>
          <p:nvPr/>
        </p:nvGraphicFramePr>
        <p:xfrm>
          <a:off x="0" y="2558298"/>
          <a:ext cx="2320413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3002127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Customer Status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6813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95EAD1-FB1D-CE36-B0D8-67E5C40DB375}"/>
              </a:ext>
            </a:extLst>
          </p:cNvPr>
          <p:cNvGraphicFramePr>
            <a:graphicFrameLocks noGrp="1"/>
          </p:cNvGraphicFramePr>
          <p:nvPr/>
        </p:nvGraphicFramePr>
        <p:xfrm>
          <a:off x="2425290" y="2497394"/>
          <a:ext cx="9629058" cy="385610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9629058">
                  <a:extLst>
                    <a:ext uri="{9D8B030D-6E8A-4147-A177-3AD203B41FA5}">
                      <a16:colId xmlns:a16="http://schemas.microsoft.com/office/drawing/2014/main" val="474978240"/>
                    </a:ext>
                  </a:extLst>
                </a:gridCol>
              </a:tblGrid>
              <a:tr h="9238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Aditya Das                      dasadittya001          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01785946975               Bashundhara,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                                                                                                                                 Dhaka </a:t>
                      </a:r>
                    </a:p>
                    <a:p>
                      <a:r>
                        <a:rPr lang="en-US" dirty="0"/>
                        <a:t>       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3376"/>
                  </a:ext>
                </a:extLst>
              </a:tr>
              <a:tr h="733071">
                <a:tc>
                  <a:txBody>
                    <a:bodyPr/>
                    <a:lstStyle/>
                    <a:p>
                      <a:r>
                        <a:rPr lang="en-US" dirty="0"/>
                        <a:t>Ashik Khan                     khanashik002             01985247862              Banani, Dhaka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908087"/>
                  </a:ext>
                </a:extLst>
              </a:tr>
              <a:tr h="733071">
                <a:tc>
                  <a:txBody>
                    <a:bodyPr/>
                    <a:lstStyle/>
                    <a:p>
                      <a:r>
                        <a:rPr lang="en-US" dirty="0"/>
                        <a:t>Safatul Alam                 alamsafatul003          01785496314             Niketon, Dhaka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0048"/>
                  </a:ext>
                </a:extLst>
              </a:tr>
              <a:tr h="733071">
                <a:tc>
                  <a:txBody>
                    <a:bodyPr/>
                    <a:lstStyle/>
                    <a:p>
                      <a:r>
                        <a:rPr lang="en-US" dirty="0"/>
                        <a:t>Urme lubna                   urlubna004                   01685498741             Uttara, Dhaka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065522"/>
                  </a:ext>
                </a:extLst>
              </a:tr>
              <a:tr h="733071">
                <a:tc>
                  <a:txBody>
                    <a:bodyPr/>
                    <a:lstStyle/>
                    <a:p>
                      <a:r>
                        <a:rPr lang="en-US" dirty="0"/>
                        <a:t>Omi Sen                          senomi005                    01785469856             Santosh, Tangail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655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8275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97507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487266" y="2187676"/>
            <a:ext cx="1332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 Email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8767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1" name="Graphic 30" descr="Pencil with solid fill">
            <a:extLst>
              <a:ext uri="{FF2B5EF4-FFF2-40B4-BE49-F238E27FC236}">
                <a16:creationId xmlns:a16="http://schemas.microsoft.com/office/drawing/2014/main" id="{95AC8BB4-D899-E9F7-6641-E90CD45C42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1156" y="2711239"/>
            <a:ext cx="278626" cy="278626"/>
          </a:xfrm>
          <a:prstGeom prst="rect">
            <a:avLst/>
          </a:prstGeom>
        </p:spPr>
      </p:pic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80083" y="2669156"/>
            <a:ext cx="361741" cy="361741"/>
          </a:xfrm>
          <a:prstGeom prst="rect">
            <a:avLst/>
          </a:prstGeom>
        </p:spPr>
      </p:pic>
      <p:pic>
        <p:nvPicPr>
          <p:cNvPr id="38" name="Graphic 37" descr="Pencil with solid fill">
            <a:extLst>
              <a:ext uri="{FF2B5EF4-FFF2-40B4-BE49-F238E27FC236}">
                <a16:creationId xmlns:a16="http://schemas.microsoft.com/office/drawing/2014/main" id="{D2883CD1-24F0-AB87-A531-E0BFE08AF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3053" y="3515488"/>
            <a:ext cx="278626" cy="278626"/>
          </a:xfrm>
          <a:prstGeom prst="rect">
            <a:avLst/>
          </a:prstGeom>
        </p:spPr>
      </p:pic>
      <p:pic>
        <p:nvPicPr>
          <p:cNvPr id="39" name="Graphic 38" descr="Pencil with solid fill">
            <a:extLst>
              <a:ext uri="{FF2B5EF4-FFF2-40B4-BE49-F238E27FC236}">
                <a16:creationId xmlns:a16="http://schemas.microsoft.com/office/drawing/2014/main" id="{02DA1240-06CE-D564-31B4-1067312CE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3740" y="4269921"/>
            <a:ext cx="278626" cy="278626"/>
          </a:xfrm>
          <a:prstGeom prst="rect">
            <a:avLst/>
          </a:prstGeom>
        </p:spPr>
      </p:pic>
      <p:pic>
        <p:nvPicPr>
          <p:cNvPr id="40" name="Graphic 39" descr="Pencil with solid fill">
            <a:extLst>
              <a:ext uri="{FF2B5EF4-FFF2-40B4-BE49-F238E27FC236}">
                <a16:creationId xmlns:a16="http://schemas.microsoft.com/office/drawing/2014/main" id="{67BCA4D7-68EE-5CE8-628E-C5979F76A5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5460" y="4966445"/>
            <a:ext cx="278626" cy="278626"/>
          </a:xfrm>
          <a:prstGeom prst="rect">
            <a:avLst/>
          </a:prstGeom>
        </p:spPr>
      </p:pic>
      <p:pic>
        <p:nvPicPr>
          <p:cNvPr id="49" name="Graphic 48" descr="Pencil with solid fill">
            <a:extLst>
              <a:ext uri="{FF2B5EF4-FFF2-40B4-BE49-F238E27FC236}">
                <a16:creationId xmlns:a16="http://schemas.microsoft.com/office/drawing/2014/main" id="{9001F13F-0E6C-B24A-BFAE-498F55DEC5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6969" y="5690084"/>
            <a:ext cx="278626" cy="278626"/>
          </a:xfrm>
          <a:prstGeom prst="rect">
            <a:avLst/>
          </a:prstGeom>
        </p:spPr>
      </p:pic>
      <p:pic>
        <p:nvPicPr>
          <p:cNvPr id="54" name="Graphic 53" descr="Garbage with solid fill">
            <a:extLst>
              <a:ext uri="{FF2B5EF4-FFF2-40B4-BE49-F238E27FC236}">
                <a16:creationId xmlns:a16="http://schemas.microsoft.com/office/drawing/2014/main" id="{B86CA0FE-0EC2-F3A5-5CE5-E8EEC9A29F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30701" y="4206502"/>
            <a:ext cx="361741" cy="361741"/>
          </a:xfrm>
          <a:prstGeom prst="rect">
            <a:avLst/>
          </a:prstGeom>
        </p:spPr>
      </p:pic>
      <p:pic>
        <p:nvPicPr>
          <p:cNvPr id="55" name="Graphic 54" descr="Garbage with solid fill">
            <a:extLst>
              <a:ext uri="{FF2B5EF4-FFF2-40B4-BE49-F238E27FC236}">
                <a16:creationId xmlns:a16="http://schemas.microsoft.com/office/drawing/2014/main" id="{1FAE7D1F-1D23-5664-A866-26726E14E5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2646" y="4902591"/>
            <a:ext cx="361741" cy="361741"/>
          </a:xfrm>
          <a:prstGeom prst="rect">
            <a:avLst/>
          </a:prstGeom>
        </p:spPr>
      </p:pic>
      <p:pic>
        <p:nvPicPr>
          <p:cNvPr id="56" name="Graphic 55" descr="Garbage with solid fill">
            <a:extLst>
              <a:ext uri="{FF2B5EF4-FFF2-40B4-BE49-F238E27FC236}">
                <a16:creationId xmlns:a16="http://schemas.microsoft.com/office/drawing/2014/main" id="{F6E6B91A-8A22-A189-7F64-1C73ABBB1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63553" y="5656178"/>
            <a:ext cx="361741" cy="361741"/>
          </a:xfrm>
          <a:prstGeom prst="rect">
            <a:avLst/>
          </a:prstGeom>
        </p:spPr>
      </p:pic>
      <p:pic>
        <p:nvPicPr>
          <p:cNvPr id="57" name="Graphic 56" descr="Garbage with solid fill">
            <a:extLst>
              <a:ext uri="{FF2B5EF4-FFF2-40B4-BE49-F238E27FC236}">
                <a16:creationId xmlns:a16="http://schemas.microsoft.com/office/drawing/2014/main" id="{3052F1B7-CA83-7866-A7F6-18699763D0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06014" y="3477787"/>
            <a:ext cx="361741" cy="36174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B714D01-786A-9673-4F5E-691A94F78F37}"/>
              </a:ext>
            </a:extLst>
          </p:cNvPr>
          <p:cNvSpPr txBox="1"/>
          <p:nvPr/>
        </p:nvSpPr>
        <p:spPr>
          <a:xfrm>
            <a:off x="10225549" y="6351635"/>
            <a:ext cx="179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1</a:t>
            </a:r>
            <a:r>
              <a:rPr lang="en-US" sz="1800" dirty="0"/>
              <a:t>   2   3  …….. 5 &gt;</a:t>
            </a:r>
          </a:p>
        </p:txBody>
      </p:sp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91695" y="6430296"/>
            <a:ext cx="349047" cy="349047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339E1E1-8D2F-AE6E-14DE-0CB1C710B684}"/>
              </a:ext>
            </a:extLst>
          </p:cNvPr>
          <p:cNvGraphicFramePr>
            <a:graphicFrameLocks noGrp="1"/>
          </p:cNvGraphicFramePr>
          <p:nvPr/>
        </p:nvGraphicFramePr>
        <p:xfrm>
          <a:off x="2425290" y="2074606"/>
          <a:ext cx="9599560" cy="451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9912">
                  <a:extLst>
                    <a:ext uri="{9D8B030D-6E8A-4147-A177-3AD203B41FA5}">
                      <a16:colId xmlns:a16="http://schemas.microsoft.com/office/drawing/2014/main" val="3995587778"/>
                    </a:ext>
                  </a:extLst>
                </a:gridCol>
                <a:gridCol w="1919912">
                  <a:extLst>
                    <a:ext uri="{9D8B030D-6E8A-4147-A177-3AD203B41FA5}">
                      <a16:colId xmlns:a16="http://schemas.microsoft.com/office/drawing/2014/main" val="1289475413"/>
                    </a:ext>
                  </a:extLst>
                </a:gridCol>
                <a:gridCol w="1919912">
                  <a:extLst>
                    <a:ext uri="{9D8B030D-6E8A-4147-A177-3AD203B41FA5}">
                      <a16:colId xmlns:a16="http://schemas.microsoft.com/office/drawing/2014/main" val="1304084383"/>
                    </a:ext>
                  </a:extLst>
                </a:gridCol>
                <a:gridCol w="1919912">
                  <a:extLst>
                    <a:ext uri="{9D8B030D-6E8A-4147-A177-3AD203B41FA5}">
                      <a16:colId xmlns:a16="http://schemas.microsoft.com/office/drawing/2014/main" val="2372081122"/>
                    </a:ext>
                  </a:extLst>
                </a:gridCol>
                <a:gridCol w="1919912">
                  <a:extLst>
                    <a:ext uri="{9D8B030D-6E8A-4147-A177-3AD203B41FA5}">
                      <a16:colId xmlns:a16="http://schemas.microsoft.com/office/drawing/2014/main" val="2627280278"/>
                    </a:ext>
                  </a:extLst>
                </a:gridCol>
              </a:tblGrid>
              <a:tr h="4514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65148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B7D9CBE-9900-12A1-9710-E7CC7AF88278}"/>
              </a:ext>
            </a:extLst>
          </p:cNvPr>
          <p:cNvSpPr txBox="1"/>
          <p:nvPr/>
        </p:nvSpPr>
        <p:spPr>
          <a:xfrm>
            <a:off x="2733368" y="2113935"/>
            <a:ext cx="111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269C9F-84B9-B961-A4A3-88874AD26B78}"/>
              </a:ext>
            </a:extLst>
          </p:cNvPr>
          <p:cNvSpPr txBox="1"/>
          <p:nvPr/>
        </p:nvSpPr>
        <p:spPr>
          <a:xfrm>
            <a:off x="4734232" y="2118851"/>
            <a:ext cx="111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Username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5D3FF5-7F71-1CD3-321C-04ABC7FA8BE3}"/>
              </a:ext>
            </a:extLst>
          </p:cNvPr>
          <p:cNvSpPr txBox="1"/>
          <p:nvPr/>
        </p:nvSpPr>
        <p:spPr>
          <a:xfrm>
            <a:off x="6371303" y="2118855"/>
            <a:ext cx="165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359CA4-A49D-2D38-7353-7FAFE8B70C40}"/>
              </a:ext>
            </a:extLst>
          </p:cNvPr>
          <p:cNvSpPr txBox="1"/>
          <p:nvPr/>
        </p:nvSpPr>
        <p:spPr>
          <a:xfrm>
            <a:off x="8558999" y="2128683"/>
            <a:ext cx="111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Address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CB046-561E-2B58-E655-D215D85C0BA9}"/>
              </a:ext>
            </a:extLst>
          </p:cNvPr>
          <p:cNvSpPr txBox="1"/>
          <p:nvPr/>
        </p:nvSpPr>
        <p:spPr>
          <a:xfrm>
            <a:off x="10525460" y="2109017"/>
            <a:ext cx="111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3575168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2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8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4F9DCC-AF2C-431E-F171-B98BC3A22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586"/>
              </p:ext>
            </p:extLst>
          </p:nvPr>
        </p:nvGraphicFramePr>
        <p:xfrm>
          <a:off x="0" y="3177732"/>
          <a:ext cx="2340077" cy="14833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0077">
                  <a:extLst>
                    <a:ext uri="{9D8B030D-6E8A-4147-A177-3AD203B41FA5}">
                      <a16:colId xmlns:a16="http://schemas.microsoft.com/office/drawing/2014/main" val="63395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Homepage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About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1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43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355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1" y="1231653"/>
            <a:ext cx="463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Home Page Management / Homepage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4628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7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8448" y="2659755"/>
            <a:ext cx="498534" cy="498532"/>
          </a:xfrm>
          <a:prstGeom prst="rect">
            <a:avLst/>
          </a:prstGeom>
        </p:spPr>
      </p:pic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0B251AA-876E-0BC9-749C-C3109EE29B0A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086350"/>
          <a:ext cx="9678219" cy="5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6073">
                  <a:extLst>
                    <a:ext uri="{9D8B030D-6E8A-4147-A177-3AD203B41FA5}">
                      <a16:colId xmlns:a16="http://schemas.microsoft.com/office/drawing/2014/main" val="3267574786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4196225559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262416851"/>
                    </a:ext>
                  </a:extLst>
                </a:gridCol>
              </a:tblGrid>
              <a:tr h="509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643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8CA2B43-17E7-E2EB-A788-9E9EE61FD8B2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576051"/>
          <a:ext cx="9648723" cy="30971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216241">
                  <a:extLst>
                    <a:ext uri="{9D8B030D-6E8A-4147-A177-3AD203B41FA5}">
                      <a16:colId xmlns:a16="http://schemas.microsoft.com/office/drawing/2014/main" val="1328385219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3748607202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639991397"/>
                    </a:ext>
                  </a:extLst>
                </a:gridCol>
              </a:tblGrid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35613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65432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01448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295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10073174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7A1F17-EA11-A600-3E89-21B6EFD5DCCA}"/>
              </a:ext>
            </a:extLst>
          </p:cNvPr>
          <p:cNvGraphicFramePr>
            <a:graphicFrameLocks noGrp="1"/>
          </p:cNvGraphicFramePr>
          <p:nvPr/>
        </p:nvGraphicFramePr>
        <p:xfrm>
          <a:off x="0" y="3226892"/>
          <a:ext cx="2310581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0581">
                  <a:extLst>
                    <a:ext uri="{9D8B030D-6E8A-4147-A177-3AD203B41FA5}">
                      <a16:colId xmlns:a16="http://schemas.microsoft.com/office/drawing/2014/main" val="192866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Homepage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74650"/>
                  </a:ext>
                </a:extLst>
              </a:tr>
            </a:tbl>
          </a:graphicData>
        </a:graphic>
      </p:graphicFrame>
      <p:pic>
        <p:nvPicPr>
          <p:cNvPr id="46" name="Graphic 45" descr="Garbage with solid fill">
            <a:extLst>
              <a:ext uri="{FF2B5EF4-FFF2-40B4-BE49-F238E27FC236}">
                <a16:creationId xmlns:a16="http://schemas.microsoft.com/office/drawing/2014/main" id="{072B0B98-8F33-1335-409F-BCFB5BF16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8053" y="3407009"/>
            <a:ext cx="518194" cy="518194"/>
          </a:xfrm>
          <a:prstGeom prst="rect">
            <a:avLst/>
          </a:prstGeom>
        </p:spPr>
      </p:pic>
      <p:pic>
        <p:nvPicPr>
          <p:cNvPr id="48" name="Graphic 47" descr="Garbage with solid fill">
            <a:extLst>
              <a:ext uri="{FF2B5EF4-FFF2-40B4-BE49-F238E27FC236}">
                <a16:creationId xmlns:a16="http://schemas.microsoft.com/office/drawing/2014/main" id="{63799B6F-3548-331A-6352-8837D61515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0518" y="4923307"/>
            <a:ext cx="602422" cy="602422"/>
          </a:xfrm>
          <a:prstGeom prst="rect">
            <a:avLst/>
          </a:prstGeom>
        </p:spPr>
      </p:pic>
      <p:pic>
        <p:nvPicPr>
          <p:cNvPr id="50" name="Graphic 49" descr="Garbage with solid fill">
            <a:extLst>
              <a:ext uri="{FF2B5EF4-FFF2-40B4-BE49-F238E27FC236}">
                <a16:creationId xmlns:a16="http://schemas.microsoft.com/office/drawing/2014/main" id="{136243FF-2CA2-B0AF-60AD-A41303839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5471" y="4141514"/>
            <a:ext cx="570271" cy="570271"/>
          </a:xfrm>
          <a:prstGeom prst="rect">
            <a:avLst/>
          </a:prstGeom>
        </p:spPr>
      </p:pic>
      <p:pic>
        <p:nvPicPr>
          <p:cNvPr id="52" name="Graphic 51" descr="Badge Follow with solid fill">
            <a:extLst>
              <a:ext uri="{FF2B5EF4-FFF2-40B4-BE49-F238E27FC236}">
                <a16:creationId xmlns:a16="http://schemas.microsoft.com/office/drawing/2014/main" id="{0773E924-D7D0-1E81-6E0A-3FBA1DE270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3529" y="3411794"/>
            <a:ext cx="555522" cy="555522"/>
          </a:xfrm>
          <a:prstGeom prst="rect">
            <a:avLst/>
          </a:prstGeom>
        </p:spPr>
      </p:pic>
      <p:pic>
        <p:nvPicPr>
          <p:cNvPr id="53" name="Graphic 52" descr="Badge Follow with solid fill">
            <a:extLst>
              <a:ext uri="{FF2B5EF4-FFF2-40B4-BE49-F238E27FC236}">
                <a16:creationId xmlns:a16="http://schemas.microsoft.com/office/drawing/2014/main" id="{BA9B015C-4968-5865-C298-A0381061A1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7" y="4144297"/>
            <a:ext cx="555522" cy="555522"/>
          </a:xfrm>
          <a:prstGeom prst="rect">
            <a:avLst/>
          </a:prstGeom>
        </p:spPr>
      </p:pic>
      <p:pic>
        <p:nvPicPr>
          <p:cNvPr id="58" name="Graphic 57" descr="Badge Follow with solid fill">
            <a:extLst>
              <a:ext uri="{FF2B5EF4-FFF2-40B4-BE49-F238E27FC236}">
                <a16:creationId xmlns:a16="http://schemas.microsoft.com/office/drawing/2014/main" id="{1ACD1CD6-4E05-C5DF-4E59-53F8E28F0C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93192" y="4955463"/>
            <a:ext cx="555522" cy="555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FBF590-E6FD-F0FB-348D-5BCC31ABA79A}"/>
              </a:ext>
            </a:extLst>
          </p:cNvPr>
          <p:cNvSpPr/>
          <p:nvPr/>
        </p:nvSpPr>
        <p:spPr>
          <a:xfrm>
            <a:off x="9856846" y="2777612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0A373-5FDD-B8FE-E025-77BC6A5C4522}"/>
              </a:ext>
            </a:extLst>
          </p:cNvPr>
          <p:cNvSpPr/>
          <p:nvPr/>
        </p:nvSpPr>
        <p:spPr>
          <a:xfrm>
            <a:off x="9856844" y="4321275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98127C-7D0D-B423-90A5-D2A435663E44}"/>
              </a:ext>
            </a:extLst>
          </p:cNvPr>
          <p:cNvSpPr/>
          <p:nvPr/>
        </p:nvSpPr>
        <p:spPr>
          <a:xfrm>
            <a:off x="9847010" y="5039036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pic>
        <p:nvPicPr>
          <p:cNvPr id="17" name="Graphic 16" descr="Pencil with solid fill">
            <a:extLst>
              <a:ext uri="{FF2B5EF4-FFF2-40B4-BE49-F238E27FC236}">
                <a16:creationId xmlns:a16="http://schemas.microsoft.com/office/drawing/2014/main" id="{80AEDC9C-257C-2161-8B16-FFA8A076B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0498" y="2711245"/>
            <a:ext cx="445774" cy="44577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C6DA3E-42D9-C422-5714-D9CE2BC0E947}"/>
              </a:ext>
            </a:extLst>
          </p:cNvPr>
          <p:cNvSpPr/>
          <p:nvPr/>
        </p:nvSpPr>
        <p:spPr>
          <a:xfrm>
            <a:off x="7275871" y="2694039"/>
            <a:ext cx="599768" cy="47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Garbage with solid fill">
            <a:extLst>
              <a:ext uri="{FF2B5EF4-FFF2-40B4-BE49-F238E27FC236}">
                <a16:creationId xmlns:a16="http://schemas.microsoft.com/office/drawing/2014/main" id="{B40B414A-93A4-28C0-A545-45587A7AC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3470" y="2654841"/>
            <a:ext cx="518194" cy="518194"/>
          </a:xfrm>
          <a:prstGeom prst="rect">
            <a:avLst/>
          </a:prstGeom>
        </p:spPr>
      </p:pic>
      <p:pic>
        <p:nvPicPr>
          <p:cNvPr id="34" name="Graphic 33" descr="Badge Follow with solid fill">
            <a:extLst>
              <a:ext uri="{FF2B5EF4-FFF2-40B4-BE49-F238E27FC236}">
                <a16:creationId xmlns:a16="http://schemas.microsoft.com/office/drawing/2014/main" id="{1C4A08A1-FA57-C45F-A1F2-21B0537FE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6" y="2649794"/>
            <a:ext cx="555522" cy="555522"/>
          </a:xfrm>
          <a:prstGeom prst="rect">
            <a:avLst/>
          </a:prstGeom>
        </p:spPr>
      </p:pic>
      <p:pic>
        <p:nvPicPr>
          <p:cNvPr id="29" name="Graphic 28" descr="Pencil with solid fill">
            <a:extLst>
              <a:ext uri="{FF2B5EF4-FFF2-40B4-BE49-F238E27FC236}">
                <a16:creationId xmlns:a16="http://schemas.microsoft.com/office/drawing/2014/main" id="{F7F55B4B-C562-3A1E-35D1-5706A5168F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95916" y="3512574"/>
            <a:ext cx="445774" cy="445774"/>
          </a:xfrm>
          <a:prstGeom prst="rect">
            <a:avLst/>
          </a:prstGeom>
        </p:spPr>
      </p:pic>
      <p:pic>
        <p:nvPicPr>
          <p:cNvPr id="30" name="Graphic 29" descr="Pencil with solid fill">
            <a:extLst>
              <a:ext uri="{FF2B5EF4-FFF2-40B4-BE49-F238E27FC236}">
                <a16:creationId xmlns:a16="http://schemas.microsoft.com/office/drawing/2014/main" id="{F417230D-9A89-76C5-6A52-B3B6774D07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51669" y="4225413"/>
            <a:ext cx="445774" cy="445774"/>
          </a:xfrm>
          <a:prstGeom prst="rect">
            <a:avLst/>
          </a:prstGeom>
        </p:spPr>
      </p:pic>
      <p:pic>
        <p:nvPicPr>
          <p:cNvPr id="31" name="Graphic 30" descr="Pencil with solid fill">
            <a:extLst>
              <a:ext uri="{FF2B5EF4-FFF2-40B4-BE49-F238E27FC236}">
                <a16:creationId xmlns:a16="http://schemas.microsoft.com/office/drawing/2014/main" id="{83982024-7BB9-3327-91CF-649D3F058B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76254" y="4997245"/>
            <a:ext cx="445774" cy="4457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A14F22-FD98-EC1F-D547-B707C4961848}"/>
              </a:ext>
            </a:extLst>
          </p:cNvPr>
          <p:cNvSpPr/>
          <p:nvPr/>
        </p:nvSpPr>
        <p:spPr>
          <a:xfrm>
            <a:off x="9871598" y="3569114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19039952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2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8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4F9DCC-AF2C-431E-F171-B98BC3A22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561082"/>
              </p:ext>
            </p:extLst>
          </p:nvPr>
        </p:nvGraphicFramePr>
        <p:xfrm>
          <a:off x="0" y="3177732"/>
          <a:ext cx="2340077" cy="14833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0077">
                  <a:extLst>
                    <a:ext uri="{9D8B030D-6E8A-4147-A177-3AD203B41FA5}">
                      <a16:colId xmlns:a16="http://schemas.microsoft.com/office/drawing/2014/main" val="63395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Homepage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About 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1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43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41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1" y="1231653"/>
            <a:ext cx="4630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Home Page Management / About 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4628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7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8448" y="2659755"/>
            <a:ext cx="498534" cy="498532"/>
          </a:xfrm>
          <a:prstGeom prst="rect">
            <a:avLst/>
          </a:prstGeom>
        </p:spPr>
      </p:pic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0B251AA-876E-0BC9-749C-C3109EE29B0A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086350"/>
          <a:ext cx="9678219" cy="5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6073">
                  <a:extLst>
                    <a:ext uri="{9D8B030D-6E8A-4147-A177-3AD203B41FA5}">
                      <a16:colId xmlns:a16="http://schemas.microsoft.com/office/drawing/2014/main" val="3267574786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4196225559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262416851"/>
                    </a:ext>
                  </a:extLst>
                </a:gridCol>
              </a:tblGrid>
              <a:tr h="509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643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8CA2B43-17E7-E2EB-A788-9E9EE61FD8B2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576051"/>
          <a:ext cx="9648723" cy="30971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216241">
                  <a:extLst>
                    <a:ext uri="{9D8B030D-6E8A-4147-A177-3AD203B41FA5}">
                      <a16:colId xmlns:a16="http://schemas.microsoft.com/office/drawing/2014/main" val="1328385219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3748607202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639991397"/>
                    </a:ext>
                  </a:extLst>
                </a:gridCol>
              </a:tblGrid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35613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65432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01448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295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10073174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7A1F17-EA11-A600-3E89-21B6EFD5DCCA}"/>
              </a:ext>
            </a:extLst>
          </p:cNvPr>
          <p:cNvGraphicFramePr>
            <a:graphicFrameLocks noGrp="1"/>
          </p:cNvGraphicFramePr>
          <p:nvPr/>
        </p:nvGraphicFramePr>
        <p:xfrm>
          <a:off x="0" y="3226892"/>
          <a:ext cx="2310581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0581">
                  <a:extLst>
                    <a:ext uri="{9D8B030D-6E8A-4147-A177-3AD203B41FA5}">
                      <a16:colId xmlns:a16="http://schemas.microsoft.com/office/drawing/2014/main" val="192866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About 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74650"/>
                  </a:ext>
                </a:extLst>
              </a:tr>
            </a:tbl>
          </a:graphicData>
        </a:graphic>
      </p:graphicFrame>
      <p:pic>
        <p:nvPicPr>
          <p:cNvPr id="46" name="Graphic 45" descr="Garbage with solid fill">
            <a:extLst>
              <a:ext uri="{FF2B5EF4-FFF2-40B4-BE49-F238E27FC236}">
                <a16:creationId xmlns:a16="http://schemas.microsoft.com/office/drawing/2014/main" id="{072B0B98-8F33-1335-409F-BCFB5BF16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8053" y="3407009"/>
            <a:ext cx="518194" cy="518194"/>
          </a:xfrm>
          <a:prstGeom prst="rect">
            <a:avLst/>
          </a:prstGeom>
        </p:spPr>
      </p:pic>
      <p:pic>
        <p:nvPicPr>
          <p:cNvPr id="50" name="Graphic 49" descr="Garbage with solid fill">
            <a:extLst>
              <a:ext uri="{FF2B5EF4-FFF2-40B4-BE49-F238E27FC236}">
                <a16:creationId xmlns:a16="http://schemas.microsoft.com/office/drawing/2014/main" id="{136243FF-2CA2-B0AF-60AD-A41303839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5471" y="4141514"/>
            <a:ext cx="570271" cy="570271"/>
          </a:xfrm>
          <a:prstGeom prst="rect">
            <a:avLst/>
          </a:prstGeom>
        </p:spPr>
      </p:pic>
      <p:pic>
        <p:nvPicPr>
          <p:cNvPr id="52" name="Graphic 51" descr="Badge Follow with solid fill">
            <a:extLst>
              <a:ext uri="{FF2B5EF4-FFF2-40B4-BE49-F238E27FC236}">
                <a16:creationId xmlns:a16="http://schemas.microsoft.com/office/drawing/2014/main" id="{0773E924-D7D0-1E81-6E0A-3FBA1DE270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3529" y="3411794"/>
            <a:ext cx="555522" cy="555522"/>
          </a:xfrm>
          <a:prstGeom prst="rect">
            <a:avLst/>
          </a:prstGeom>
        </p:spPr>
      </p:pic>
      <p:pic>
        <p:nvPicPr>
          <p:cNvPr id="53" name="Graphic 52" descr="Badge Follow with solid fill">
            <a:extLst>
              <a:ext uri="{FF2B5EF4-FFF2-40B4-BE49-F238E27FC236}">
                <a16:creationId xmlns:a16="http://schemas.microsoft.com/office/drawing/2014/main" id="{BA9B015C-4968-5865-C298-A0381061A1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7" y="4144297"/>
            <a:ext cx="555522" cy="555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FBF590-E6FD-F0FB-348D-5BCC31ABA79A}"/>
              </a:ext>
            </a:extLst>
          </p:cNvPr>
          <p:cNvSpPr/>
          <p:nvPr/>
        </p:nvSpPr>
        <p:spPr>
          <a:xfrm>
            <a:off x="9856846" y="2777612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0A373-5FDD-B8FE-E025-77BC6A5C4522}"/>
              </a:ext>
            </a:extLst>
          </p:cNvPr>
          <p:cNvSpPr/>
          <p:nvPr/>
        </p:nvSpPr>
        <p:spPr>
          <a:xfrm>
            <a:off x="9856844" y="4321275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pic>
        <p:nvPicPr>
          <p:cNvPr id="17" name="Graphic 16" descr="Pencil with solid fill">
            <a:extLst>
              <a:ext uri="{FF2B5EF4-FFF2-40B4-BE49-F238E27FC236}">
                <a16:creationId xmlns:a16="http://schemas.microsoft.com/office/drawing/2014/main" id="{80AEDC9C-257C-2161-8B16-FFA8A076B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0498" y="2711245"/>
            <a:ext cx="445774" cy="44577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C6DA3E-42D9-C422-5714-D9CE2BC0E947}"/>
              </a:ext>
            </a:extLst>
          </p:cNvPr>
          <p:cNvSpPr/>
          <p:nvPr/>
        </p:nvSpPr>
        <p:spPr>
          <a:xfrm>
            <a:off x="7275871" y="2694039"/>
            <a:ext cx="599768" cy="47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Garbage with solid fill">
            <a:extLst>
              <a:ext uri="{FF2B5EF4-FFF2-40B4-BE49-F238E27FC236}">
                <a16:creationId xmlns:a16="http://schemas.microsoft.com/office/drawing/2014/main" id="{B40B414A-93A4-28C0-A545-45587A7AC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3470" y="2654841"/>
            <a:ext cx="518194" cy="518194"/>
          </a:xfrm>
          <a:prstGeom prst="rect">
            <a:avLst/>
          </a:prstGeom>
        </p:spPr>
      </p:pic>
      <p:pic>
        <p:nvPicPr>
          <p:cNvPr id="34" name="Graphic 33" descr="Badge Follow with solid fill">
            <a:extLst>
              <a:ext uri="{FF2B5EF4-FFF2-40B4-BE49-F238E27FC236}">
                <a16:creationId xmlns:a16="http://schemas.microsoft.com/office/drawing/2014/main" id="{1C4A08A1-FA57-C45F-A1F2-21B0537FE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6" y="2649794"/>
            <a:ext cx="555522" cy="555522"/>
          </a:xfrm>
          <a:prstGeom prst="rect">
            <a:avLst/>
          </a:prstGeom>
        </p:spPr>
      </p:pic>
      <p:pic>
        <p:nvPicPr>
          <p:cNvPr id="29" name="Graphic 28" descr="Pencil with solid fill">
            <a:extLst>
              <a:ext uri="{FF2B5EF4-FFF2-40B4-BE49-F238E27FC236}">
                <a16:creationId xmlns:a16="http://schemas.microsoft.com/office/drawing/2014/main" id="{F7F55B4B-C562-3A1E-35D1-5706A5168F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95916" y="3512574"/>
            <a:ext cx="445774" cy="445774"/>
          </a:xfrm>
          <a:prstGeom prst="rect">
            <a:avLst/>
          </a:prstGeom>
        </p:spPr>
      </p:pic>
      <p:pic>
        <p:nvPicPr>
          <p:cNvPr id="30" name="Graphic 29" descr="Pencil with solid fill">
            <a:extLst>
              <a:ext uri="{FF2B5EF4-FFF2-40B4-BE49-F238E27FC236}">
                <a16:creationId xmlns:a16="http://schemas.microsoft.com/office/drawing/2014/main" id="{F417230D-9A89-76C5-6A52-B3B6774D07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51669" y="4225413"/>
            <a:ext cx="445774" cy="4457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A14F22-FD98-EC1F-D547-B707C4961848}"/>
              </a:ext>
            </a:extLst>
          </p:cNvPr>
          <p:cNvSpPr/>
          <p:nvPr/>
        </p:nvSpPr>
        <p:spPr>
          <a:xfrm>
            <a:off x="9871598" y="3569114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7C8EF7-88FD-8C3A-7D40-0B8D937CEA74}"/>
              </a:ext>
            </a:extLst>
          </p:cNvPr>
          <p:cNvSpPr/>
          <p:nvPr/>
        </p:nvSpPr>
        <p:spPr>
          <a:xfrm>
            <a:off x="2369574" y="4916131"/>
            <a:ext cx="9704438" cy="904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87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2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8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4F9DCC-AF2C-431E-F171-B98BC3A22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54573"/>
              </p:ext>
            </p:extLst>
          </p:nvPr>
        </p:nvGraphicFramePr>
        <p:xfrm>
          <a:off x="0" y="3177732"/>
          <a:ext cx="2340077" cy="14833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0077">
                  <a:extLst>
                    <a:ext uri="{9D8B030D-6E8A-4147-A177-3AD203B41FA5}">
                      <a16:colId xmlns:a16="http://schemas.microsoft.com/office/drawing/2014/main" val="63395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Homepage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About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1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43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458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4650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Home Page Management / Contact 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4628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7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8448" y="2659755"/>
            <a:ext cx="498534" cy="498532"/>
          </a:xfrm>
          <a:prstGeom prst="rect">
            <a:avLst/>
          </a:prstGeom>
        </p:spPr>
      </p:pic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0B251AA-876E-0BC9-749C-C3109EE29B0A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086350"/>
          <a:ext cx="9678219" cy="5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6073">
                  <a:extLst>
                    <a:ext uri="{9D8B030D-6E8A-4147-A177-3AD203B41FA5}">
                      <a16:colId xmlns:a16="http://schemas.microsoft.com/office/drawing/2014/main" val="3267574786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4196225559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262416851"/>
                    </a:ext>
                  </a:extLst>
                </a:gridCol>
              </a:tblGrid>
              <a:tr h="509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643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8CA2B43-17E7-E2EB-A788-9E9EE61FD8B2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576051"/>
          <a:ext cx="9648723" cy="283660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216241">
                  <a:extLst>
                    <a:ext uri="{9D8B030D-6E8A-4147-A177-3AD203B41FA5}">
                      <a16:colId xmlns:a16="http://schemas.microsoft.com/office/drawing/2014/main" val="1328385219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3748607202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639991397"/>
                    </a:ext>
                  </a:extLst>
                </a:gridCol>
              </a:tblGrid>
              <a:tr h="639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35613"/>
                  </a:ext>
                </a:extLst>
              </a:tr>
              <a:tr h="6489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65432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01448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295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10073174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7A1F17-EA11-A600-3E89-21B6EFD5DCCA}"/>
              </a:ext>
            </a:extLst>
          </p:cNvPr>
          <p:cNvGraphicFramePr>
            <a:graphicFrameLocks noGrp="1"/>
          </p:cNvGraphicFramePr>
          <p:nvPr/>
        </p:nvGraphicFramePr>
        <p:xfrm>
          <a:off x="0" y="3226892"/>
          <a:ext cx="2310581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0581">
                  <a:extLst>
                    <a:ext uri="{9D8B030D-6E8A-4147-A177-3AD203B41FA5}">
                      <a16:colId xmlns:a16="http://schemas.microsoft.com/office/drawing/2014/main" val="192866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74650"/>
                  </a:ext>
                </a:extLst>
              </a:tr>
            </a:tbl>
          </a:graphicData>
        </a:graphic>
      </p:graphicFrame>
      <p:pic>
        <p:nvPicPr>
          <p:cNvPr id="46" name="Graphic 45" descr="Garbage with solid fill">
            <a:extLst>
              <a:ext uri="{FF2B5EF4-FFF2-40B4-BE49-F238E27FC236}">
                <a16:creationId xmlns:a16="http://schemas.microsoft.com/office/drawing/2014/main" id="{072B0B98-8F33-1335-409F-BCFB5BF16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8053" y="3230027"/>
            <a:ext cx="518194" cy="518194"/>
          </a:xfrm>
          <a:prstGeom prst="rect">
            <a:avLst/>
          </a:prstGeom>
        </p:spPr>
      </p:pic>
      <p:pic>
        <p:nvPicPr>
          <p:cNvPr id="50" name="Graphic 49" descr="Garbage with solid fill">
            <a:extLst>
              <a:ext uri="{FF2B5EF4-FFF2-40B4-BE49-F238E27FC236}">
                <a16:creationId xmlns:a16="http://schemas.microsoft.com/office/drawing/2014/main" id="{136243FF-2CA2-B0AF-60AD-A41303839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5471" y="3856377"/>
            <a:ext cx="570271" cy="570271"/>
          </a:xfrm>
          <a:prstGeom prst="rect">
            <a:avLst/>
          </a:prstGeom>
        </p:spPr>
      </p:pic>
      <p:pic>
        <p:nvPicPr>
          <p:cNvPr id="52" name="Graphic 51" descr="Badge Follow with solid fill">
            <a:extLst>
              <a:ext uri="{FF2B5EF4-FFF2-40B4-BE49-F238E27FC236}">
                <a16:creationId xmlns:a16="http://schemas.microsoft.com/office/drawing/2014/main" id="{0773E924-D7D0-1E81-6E0A-3FBA1DE270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3529" y="3224981"/>
            <a:ext cx="555522" cy="555522"/>
          </a:xfrm>
          <a:prstGeom prst="rect">
            <a:avLst/>
          </a:prstGeom>
        </p:spPr>
      </p:pic>
      <p:pic>
        <p:nvPicPr>
          <p:cNvPr id="53" name="Graphic 52" descr="Badge Follow with solid fill">
            <a:extLst>
              <a:ext uri="{FF2B5EF4-FFF2-40B4-BE49-F238E27FC236}">
                <a16:creationId xmlns:a16="http://schemas.microsoft.com/office/drawing/2014/main" id="{BA9B015C-4968-5865-C298-A0381061A1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7" y="3868993"/>
            <a:ext cx="555522" cy="555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FBF590-E6FD-F0FB-348D-5BCC31ABA79A}"/>
              </a:ext>
            </a:extLst>
          </p:cNvPr>
          <p:cNvSpPr/>
          <p:nvPr/>
        </p:nvSpPr>
        <p:spPr>
          <a:xfrm>
            <a:off x="9856846" y="2777612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0A373-5FDD-B8FE-E025-77BC6A5C4522}"/>
              </a:ext>
            </a:extLst>
          </p:cNvPr>
          <p:cNvSpPr/>
          <p:nvPr/>
        </p:nvSpPr>
        <p:spPr>
          <a:xfrm>
            <a:off x="9856844" y="4055803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pic>
        <p:nvPicPr>
          <p:cNvPr id="17" name="Graphic 16" descr="Pencil with solid fill">
            <a:extLst>
              <a:ext uri="{FF2B5EF4-FFF2-40B4-BE49-F238E27FC236}">
                <a16:creationId xmlns:a16="http://schemas.microsoft.com/office/drawing/2014/main" id="{80AEDC9C-257C-2161-8B16-FFA8A076B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0498" y="2711245"/>
            <a:ext cx="445774" cy="44577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C6DA3E-42D9-C422-5714-D9CE2BC0E947}"/>
              </a:ext>
            </a:extLst>
          </p:cNvPr>
          <p:cNvSpPr/>
          <p:nvPr/>
        </p:nvSpPr>
        <p:spPr>
          <a:xfrm>
            <a:off x="7275871" y="2694039"/>
            <a:ext cx="599768" cy="47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Garbage with solid fill">
            <a:extLst>
              <a:ext uri="{FF2B5EF4-FFF2-40B4-BE49-F238E27FC236}">
                <a16:creationId xmlns:a16="http://schemas.microsoft.com/office/drawing/2014/main" id="{B40B414A-93A4-28C0-A545-45587A7AC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3470" y="2654841"/>
            <a:ext cx="518194" cy="518194"/>
          </a:xfrm>
          <a:prstGeom prst="rect">
            <a:avLst/>
          </a:prstGeom>
        </p:spPr>
      </p:pic>
      <p:pic>
        <p:nvPicPr>
          <p:cNvPr id="34" name="Graphic 33" descr="Badge Follow with solid fill">
            <a:extLst>
              <a:ext uri="{FF2B5EF4-FFF2-40B4-BE49-F238E27FC236}">
                <a16:creationId xmlns:a16="http://schemas.microsoft.com/office/drawing/2014/main" id="{1C4A08A1-FA57-C45F-A1F2-21B0537FE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6" y="2649794"/>
            <a:ext cx="555522" cy="555522"/>
          </a:xfrm>
          <a:prstGeom prst="rect">
            <a:avLst/>
          </a:prstGeom>
        </p:spPr>
      </p:pic>
      <p:pic>
        <p:nvPicPr>
          <p:cNvPr id="29" name="Graphic 28" descr="Pencil with solid fill">
            <a:extLst>
              <a:ext uri="{FF2B5EF4-FFF2-40B4-BE49-F238E27FC236}">
                <a16:creationId xmlns:a16="http://schemas.microsoft.com/office/drawing/2014/main" id="{F7F55B4B-C562-3A1E-35D1-5706A5168F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95916" y="3286435"/>
            <a:ext cx="445774" cy="445774"/>
          </a:xfrm>
          <a:prstGeom prst="rect">
            <a:avLst/>
          </a:prstGeom>
        </p:spPr>
      </p:pic>
      <p:pic>
        <p:nvPicPr>
          <p:cNvPr id="30" name="Graphic 29" descr="Pencil with solid fill">
            <a:extLst>
              <a:ext uri="{FF2B5EF4-FFF2-40B4-BE49-F238E27FC236}">
                <a16:creationId xmlns:a16="http://schemas.microsoft.com/office/drawing/2014/main" id="{F417230D-9A89-76C5-6A52-B3B6774D07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51669" y="3900947"/>
            <a:ext cx="445774" cy="4457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A14F22-FD98-EC1F-D547-B707C4961848}"/>
              </a:ext>
            </a:extLst>
          </p:cNvPr>
          <p:cNvSpPr/>
          <p:nvPr/>
        </p:nvSpPr>
        <p:spPr>
          <a:xfrm>
            <a:off x="9871598" y="3352806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pic>
        <p:nvPicPr>
          <p:cNvPr id="5" name="Graphic 4" descr="Pencil with solid fill">
            <a:extLst>
              <a:ext uri="{FF2B5EF4-FFF2-40B4-BE49-F238E27FC236}">
                <a16:creationId xmlns:a16="http://schemas.microsoft.com/office/drawing/2014/main" id="{47FB87F7-72A1-471C-6CD9-D04087749F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66419" y="4653118"/>
            <a:ext cx="445774" cy="445774"/>
          </a:xfrm>
          <a:prstGeom prst="rect">
            <a:avLst/>
          </a:prstGeom>
        </p:spPr>
      </p:pic>
      <p:pic>
        <p:nvPicPr>
          <p:cNvPr id="16" name="Graphic 15" descr="Badge Follow with solid fill">
            <a:extLst>
              <a:ext uri="{FF2B5EF4-FFF2-40B4-BE49-F238E27FC236}">
                <a16:creationId xmlns:a16="http://schemas.microsoft.com/office/drawing/2014/main" id="{68AC65E8-E0A5-21DD-7C19-08C3A05F8B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93196" y="4630999"/>
            <a:ext cx="555522" cy="555522"/>
          </a:xfrm>
          <a:prstGeom prst="rect">
            <a:avLst/>
          </a:prstGeom>
        </p:spPr>
      </p:pic>
      <p:pic>
        <p:nvPicPr>
          <p:cNvPr id="31" name="Graphic 30" descr="Garbage with solid fill">
            <a:extLst>
              <a:ext uri="{FF2B5EF4-FFF2-40B4-BE49-F238E27FC236}">
                <a16:creationId xmlns:a16="http://schemas.microsoft.com/office/drawing/2014/main" id="{9251950F-7E83-69A7-23FC-F7D34D717E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0388" y="4618378"/>
            <a:ext cx="570271" cy="57027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4192B65-5F86-FF4F-2280-7178646DAE04}"/>
              </a:ext>
            </a:extLst>
          </p:cNvPr>
          <p:cNvSpPr/>
          <p:nvPr/>
        </p:nvSpPr>
        <p:spPr>
          <a:xfrm>
            <a:off x="9876518" y="4812897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2544677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1D3BE-2539-B60C-B130-21665A224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24464"/>
            <a:ext cx="10515600" cy="630247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Password Reset Process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Enter your valid email address: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</a:rPr>
              <a:t>Check your email for OTP.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sz="1400" u="sng" dirty="0">
                <a:solidFill>
                  <a:srgbClr val="C00000"/>
                </a:solidFill>
              </a:rPr>
              <a:t>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19577-C7F8-3485-2840-7EDB57A0354C}"/>
              </a:ext>
            </a:extLst>
          </p:cNvPr>
          <p:cNvSpPr/>
          <p:nvPr/>
        </p:nvSpPr>
        <p:spPr>
          <a:xfrm>
            <a:off x="5048865" y="2217176"/>
            <a:ext cx="5899353" cy="393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dasaditya99678@gmail.com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982EBC-4F9A-F721-571B-E2BA2190DFC6}"/>
              </a:ext>
            </a:extLst>
          </p:cNvPr>
          <p:cNvSpPr/>
          <p:nvPr/>
        </p:nvSpPr>
        <p:spPr>
          <a:xfrm>
            <a:off x="5432323" y="4159038"/>
            <a:ext cx="1327355" cy="3932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</a:t>
            </a:r>
          </a:p>
        </p:txBody>
      </p:sp>
    </p:spTree>
    <p:extLst>
      <p:ext uri="{BB962C8B-B14F-4D97-AF65-F5344CB8AC3E}">
        <p14:creationId xmlns:p14="http://schemas.microsoft.com/office/powerpoint/2010/main" val="1633541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2"/>
            <a:ext cx="2134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8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D1983E-FAE7-2FE9-917D-AF1FF8ED9CDD}"/>
              </a:ext>
            </a:extLst>
          </p:cNvPr>
          <p:cNvSpPr txBox="1"/>
          <p:nvPr/>
        </p:nvSpPr>
        <p:spPr>
          <a:xfrm>
            <a:off x="10520516" y="1759975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3FE89E-9C6F-BA08-797E-BB4E361F407A}"/>
              </a:ext>
            </a:extLst>
          </p:cNvPr>
          <p:cNvSpPr/>
          <p:nvPr/>
        </p:nvSpPr>
        <p:spPr>
          <a:xfrm>
            <a:off x="10618839" y="2054941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656FAE-4DD8-9CAA-7944-12263C4BCC6E}"/>
              </a:ext>
            </a:extLst>
          </p:cNvPr>
          <p:cNvSpPr/>
          <p:nvPr/>
        </p:nvSpPr>
        <p:spPr>
          <a:xfrm>
            <a:off x="2448232" y="31364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Employee-  45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001A15-0594-49D9-3150-86F9F52888F1}"/>
              </a:ext>
            </a:extLst>
          </p:cNvPr>
          <p:cNvSpPr/>
          <p:nvPr/>
        </p:nvSpPr>
        <p:spPr>
          <a:xfrm>
            <a:off x="4842387" y="314140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Groomer-  17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43227B-3198-B8B2-BEC1-56053EB594AE}"/>
              </a:ext>
            </a:extLst>
          </p:cNvPr>
          <p:cNvSpPr/>
          <p:nvPr/>
        </p:nvSpPr>
        <p:spPr>
          <a:xfrm>
            <a:off x="7270955" y="31414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Veterinary -  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7AEC45-AFCB-771D-DCCE-9FD706E3562F}"/>
              </a:ext>
            </a:extLst>
          </p:cNvPr>
          <p:cNvSpPr/>
          <p:nvPr/>
        </p:nvSpPr>
        <p:spPr>
          <a:xfrm>
            <a:off x="9743768" y="31463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Receptionist- 8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146017-5A27-1690-C379-250A369593FB}"/>
              </a:ext>
            </a:extLst>
          </p:cNvPr>
          <p:cNvSpPr/>
          <p:nvPr/>
        </p:nvSpPr>
        <p:spPr>
          <a:xfrm>
            <a:off x="2462980" y="4812890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Customer-  1,00,050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D9451-0591-78AD-7DE6-AD82E4710EBE}"/>
              </a:ext>
            </a:extLst>
          </p:cNvPr>
          <p:cNvSpPr/>
          <p:nvPr/>
        </p:nvSpPr>
        <p:spPr>
          <a:xfrm>
            <a:off x="4866968" y="4817804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Customer-  80,000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45C13A-9ADE-A049-3AB5-0279038A9202}"/>
              </a:ext>
            </a:extLst>
          </p:cNvPr>
          <p:cNvSpPr/>
          <p:nvPr/>
        </p:nvSpPr>
        <p:spPr>
          <a:xfrm>
            <a:off x="7305376" y="481780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Deactivate Customer-  20,000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906B8E-E5F8-B648-B737-D307F9584124}"/>
              </a:ext>
            </a:extLst>
          </p:cNvPr>
          <p:cNvSpPr/>
          <p:nvPr/>
        </p:nvSpPr>
        <p:spPr>
          <a:xfrm>
            <a:off x="9758525" y="482272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Appointment Taken Customer-  50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7492181" y="324461"/>
            <a:ext cx="1986115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4F9DCC-AF2C-431E-F171-B98BC3A22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519188"/>
              </p:ext>
            </p:extLst>
          </p:nvPr>
        </p:nvGraphicFramePr>
        <p:xfrm>
          <a:off x="0" y="3177732"/>
          <a:ext cx="2340077" cy="148336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40077">
                  <a:extLst>
                    <a:ext uri="{9D8B030D-6E8A-4147-A177-3AD203B41FA5}">
                      <a16:colId xmlns:a16="http://schemas.microsoft.com/office/drawing/2014/main" val="63395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Homepage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10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About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4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Contact 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11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43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526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4650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Home Page Management / Contact 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Rajesh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04628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User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Homepage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113936" y="2812027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95D8BD-CB56-7013-014D-DFA80ABE03D8}"/>
              </a:ext>
            </a:extLst>
          </p:cNvPr>
          <p:cNvSpPr/>
          <p:nvPr/>
        </p:nvSpPr>
        <p:spPr>
          <a:xfrm>
            <a:off x="9114504" y="1740311"/>
            <a:ext cx="2969342" cy="2753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8448" y="2659755"/>
            <a:ext cx="498534" cy="498532"/>
          </a:xfrm>
          <a:prstGeom prst="rect">
            <a:avLst/>
          </a:prstGeom>
        </p:spPr>
      </p:pic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0B251AA-876E-0BC9-749C-C3109EE29B0A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086350"/>
          <a:ext cx="9678219" cy="5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6073">
                  <a:extLst>
                    <a:ext uri="{9D8B030D-6E8A-4147-A177-3AD203B41FA5}">
                      <a16:colId xmlns:a16="http://schemas.microsoft.com/office/drawing/2014/main" val="3267574786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4196225559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262416851"/>
                    </a:ext>
                  </a:extLst>
                </a:gridCol>
              </a:tblGrid>
              <a:tr h="509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6437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8CA2B43-17E7-E2EB-A788-9E9EE61FD8B2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576051"/>
          <a:ext cx="9648723" cy="2836606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216241">
                  <a:extLst>
                    <a:ext uri="{9D8B030D-6E8A-4147-A177-3AD203B41FA5}">
                      <a16:colId xmlns:a16="http://schemas.microsoft.com/office/drawing/2014/main" val="1328385219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3748607202"/>
                    </a:ext>
                  </a:extLst>
                </a:gridCol>
                <a:gridCol w="3216241">
                  <a:extLst>
                    <a:ext uri="{9D8B030D-6E8A-4147-A177-3AD203B41FA5}">
                      <a16:colId xmlns:a16="http://schemas.microsoft.com/office/drawing/2014/main" val="639991397"/>
                    </a:ext>
                  </a:extLst>
                </a:gridCol>
              </a:tblGrid>
              <a:tr h="639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35613"/>
                  </a:ext>
                </a:extLst>
              </a:tr>
              <a:tr h="6489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65432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501448"/>
                  </a:ext>
                </a:extLst>
              </a:tr>
              <a:tr h="77429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2295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10073174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7A1F17-EA11-A600-3E89-21B6EFD5D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224244"/>
              </p:ext>
            </p:extLst>
          </p:nvPr>
        </p:nvGraphicFramePr>
        <p:xfrm>
          <a:off x="0" y="3226892"/>
          <a:ext cx="2310581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0581">
                  <a:extLst>
                    <a:ext uri="{9D8B030D-6E8A-4147-A177-3AD203B41FA5}">
                      <a16:colId xmlns:a16="http://schemas.microsoft.com/office/drawing/2014/main" val="192866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Blog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74650"/>
                  </a:ext>
                </a:extLst>
              </a:tr>
            </a:tbl>
          </a:graphicData>
        </a:graphic>
      </p:graphicFrame>
      <p:pic>
        <p:nvPicPr>
          <p:cNvPr id="46" name="Graphic 45" descr="Garbage with solid fill">
            <a:extLst>
              <a:ext uri="{FF2B5EF4-FFF2-40B4-BE49-F238E27FC236}">
                <a16:creationId xmlns:a16="http://schemas.microsoft.com/office/drawing/2014/main" id="{072B0B98-8F33-1335-409F-BCFB5BF16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8053" y="3230027"/>
            <a:ext cx="518194" cy="518194"/>
          </a:xfrm>
          <a:prstGeom prst="rect">
            <a:avLst/>
          </a:prstGeom>
        </p:spPr>
      </p:pic>
      <p:pic>
        <p:nvPicPr>
          <p:cNvPr id="50" name="Graphic 49" descr="Garbage with solid fill">
            <a:extLst>
              <a:ext uri="{FF2B5EF4-FFF2-40B4-BE49-F238E27FC236}">
                <a16:creationId xmlns:a16="http://schemas.microsoft.com/office/drawing/2014/main" id="{136243FF-2CA2-B0AF-60AD-A41303839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5471" y="3856377"/>
            <a:ext cx="570271" cy="570271"/>
          </a:xfrm>
          <a:prstGeom prst="rect">
            <a:avLst/>
          </a:prstGeom>
        </p:spPr>
      </p:pic>
      <p:pic>
        <p:nvPicPr>
          <p:cNvPr id="52" name="Graphic 51" descr="Badge Follow with solid fill">
            <a:extLst>
              <a:ext uri="{FF2B5EF4-FFF2-40B4-BE49-F238E27FC236}">
                <a16:creationId xmlns:a16="http://schemas.microsoft.com/office/drawing/2014/main" id="{0773E924-D7D0-1E81-6E0A-3FBA1DE270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3529" y="3224981"/>
            <a:ext cx="555522" cy="555522"/>
          </a:xfrm>
          <a:prstGeom prst="rect">
            <a:avLst/>
          </a:prstGeom>
        </p:spPr>
      </p:pic>
      <p:pic>
        <p:nvPicPr>
          <p:cNvPr id="53" name="Graphic 52" descr="Badge Follow with solid fill">
            <a:extLst>
              <a:ext uri="{FF2B5EF4-FFF2-40B4-BE49-F238E27FC236}">
                <a16:creationId xmlns:a16="http://schemas.microsoft.com/office/drawing/2014/main" id="{BA9B015C-4968-5865-C298-A0381061A1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7" y="3868993"/>
            <a:ext cx="555522" cy="555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FBF590-E6FD-F0FB-348D-5BCC31ABA79A}"/>
              </a:ext>
            </a:extLst>
          </p:cNvPr>
          <p:cNvSpPr/>
          <p:nvPr/>
        </p:nvSpPr>
        <p:spPr>
          <a:xfrm>
            <a:off x="9856846" y="2777612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B0A373-5FDD-B8FE-E025-77BC6A5C4522}"/>
              </a:ext>
            </a:extLst>
          </p:cNvPr>
          <p:cNvSpPr/>
          <p:nvPr/>
        </p:nvSpPr>
        <p:spPr>
          <a:xfrm>
            <a:off x="9856844" y="4055803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Deactivate</a:t>
            </a:r>
          </a:p>
        </p:txBody>
      </p:sp>
      <p:pic>
        <p:nvPicPr>
          <p:cNvPr id="17" name="Graphic 16" descr="Pencil with solid fill">
            <a:extLst>
              <a:ext uri="{FF2B5EF4-FFF2-40B4-BE49-F238E27FC236}">
                <a16:creationId xmlns:a16="http://schemas.microsoft.com/office/drawing/2014/main" id="{80AEDC9C-257C-2161-8B16-FFA8A076B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20498" y="2711245"/>
            <a:ext cx="445774" cy="44577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0C6DA3E-42D9-C422-5714-D9CE2BC0E947}"/>
              </a:ext>
            </a:extLst>
          </p:cNvPr>
          <p:cNvSpPr/>
          <p:nvPr/>
        </p:nvSpPr>
        <p:spPr>
          <a:xfrm>
            <a:off x="7275871" y="2694039"/>
            <a:ext cx="599768" cy="47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Garbage with solid fill">
            <a:extLst>
              <a:ext uri="{FF2B5EF4-FFF2-40B4-BE49-F238E27FC236}">
                <a16:creationId xmlns:a16="http://schemas.microsoft.com/office/drawing/2014/main" id="{B40B414A-93A4-28C0-A545-45587A7AC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3470" y="2654841"/>
            <a:ext cx="518194" cy="518194"/>
          </a:xfrm>
          <a:prstGeom prst="rect">
            <a:avLst/>
          </a:prstGeom>
        </p:spPr>
      </p:pic>
      <p:pic>
        <p:nvPicPr>
          <p:cNvPr id="34" name="Graphic 33" descr="Badge Follow with solid fill">
            <a:extLst>
              <a:ext uri="{FF2B5EF4-FFF2-40B4-BE49-F238E27FC236}">
                <a16:creationId xmlns:a16="http://schemas.microsoft.com/office/drawing/2014/main" id="{1C4A08A1-FA57-C45F-A1F2-21B0537FE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6" y="2649794"/>
            <a:ext cx="555522" cy="555522"/>
          </a:xfrm>
          <a:prstGeom prst="rect">
            <a:avLst/>
          </a:prstGeom>
        </p:spPr>
      </p:pic>
      <p:pic>
        <p:nvPicPr>
          <p:cNvPr id="29" name="Graphic 28" descr="Pencil with solid fill">
            <a:extLst>
              <a:ext uri="{FF2B5EF4-FFF2-40B4-BE49-F238E27FC236}">
                <a16:creationId xmlns:a16="http://schemas.microsoft.com/office/drawing/2014/main" id="{F7F55B4B-C562-3A1E-35D1-5706A5168F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95916" y="3286435"/>
            <a:ext cx="445774" cy="445774"/>
          </a:xfrm>
          <a:prstGeom prst="rect">
            <a:avLst/>
          </a:prstGeom>
        </p:spPr>
      </p:pic>
      <p:pic>
        <p:nvPicPr>
          <p:cNvPr id="30" name="Graphic 29" descr="Pencil with solid fill">
            <a:extLst>
              <a:ext uri="{FF2B5EF4-FFF2-40B4-BE49-F238E27FC236}">
                <a16:creationId xmlns:a16="http://schemas.microsoft.com/office/drawing/2014/main" id="{F417230D-9A89-76C5-6A52-B3B6774D07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51669" y="3900947"/>
            <a:ext cx="445774" cy="44577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A14F22-FD98-EC1F-D547-B707C4961848}"/>
              </a:ext>
            </a:extLst>
          </p:cNvPr>
          <p:cNvSpPr/>
          <p:nvPr/>
        </p:nvSpPr>
        <p:spPr>
          <a:xfrm>
            <a:off x="9871598" y="3352806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pic>
        <p:nvPicPr>
          <p:cNvPr id="5" name="Graphic 4" descr="Pencil with solid fill">
            <a:extLst>
              <a:ext uri="{FF2B5EF4-FFF2-40B4-BE49-F238E27FC236}">
                <a16:creationId xmlns:a16="http://schemas.microsoft.com/office/drawing/2014/main" id="{47FB87F7-72A1-471C-6CD9-D04087749F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66419" y="4653118"/>
            <a:ext cx="445774" cy="445774"/>
          </a:xfrm>
          <a:prstGeom prst="rect">
            <a:avLst/>
          </a:prstGeom>
        </p:spPr>
      </p:pic>
      <p:pic>
        <p:nvPicPr>
          <p:cNvPr id="16" name="Graphic 15" descr="Badge Follow with solid fill">
            <a:extLst>
              <a:ext uri="{FF2B5EF4-FFF2-40B4-BE49-F238E27FC236}">
                <a16:creationId xmlns:a16="http://schemas.microsoft.com/office/drawing/2014/main" id="{68AC65E8-E0A5-21DD-7C19-08C3A05F8B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93196" y="4630999"/>
            <a:ext cx="555522" cy="555522"/>
          </a:xfrm>
          <a:prstGeom prst="rect">
            <a:avLst/>
          </a:prstGeom>
        </p:spPr>
      </p:pic>
      <p:pic>
        <p:nvPicPr>
          <p:cNvPr id="31" name="Graphic 30" descr="Garbage with solid fill">
            <a:extLst>
              <a:ext uri="{FF2B5EF4-FFF2-40B4-BE49-F238E27FC236}">
                <a16:creationId xmlns:a16="http://schemas.microsoft.com/office/drawing/2014/main" id="{9251950F-7E83-69A7-23FC-F7D34D717E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0388" y="4618378"/>
            <a:ext cx="570271" cy="57027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4192B65-5F86-FF4F-2280-7178646DAE04}"/>
              </a:ext>
            </a:extLst>
          </p:cNvPr>
          <p:cNvSpPr/>
          <p:nvPr/>
        </p:nvSpPr>
        <p:spPr>
          <a:xfrm>
            <a:off x="9876518" y="4812897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Active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87F406-D5D6-56C4-6B1A-FE1C11B3F26E}"/>
              </a:ext>
            </a:extLst>
          </p:cNvPr>
          <p:cNvSpPr/>
          <p:nvPr/>
        </p:nvSpPr>
        <p:spPr>
          <a:xfrm>
            <a:off x="2369575" y="4650662"/>
            <a:ext cx="9704438" cy="914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4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1" y="1231653"/>
            <a:ext cx="392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Yagami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Receptionist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827085"/>
              </p:ext>
            </p:extLst>
          </p:nvPr>
        </p:nvGraphicFramePr>
        <p:xfrm>
          <a:off x="0" y="2174840"/>
          <a:ext cx="2320413" cy="132060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Appointment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D6207-E488-5179-7C2E-9E22AD79412F}"/>
              </a:ext>
            </a:extLst>
          </p:cNvPr>
          <p:cNvSpPr/>
          <p:nvPr/>
        </p:nvSpPr>
        <p:spPr>
          <a:xfrm>
            <a:off x="2556387" y="288085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Products-  650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138729-460A-9876-A8D1-52B116F18DA9}"/>
              </a:ext>
            </a:extLst>
          </p:cNvPr>
          <p:cNvSpPr/>
          <p:nvPr/>
        </p:nvSpPr>
        <p:spPr>
          <a:xfrm>
            <a:off x="4886640" y="290051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Food Items-  300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159672-8919-E96C-429A-6D794E779216}"/>
              </a:ext>
            </a:extLst>
          </p:cNvPr>
          <p:cNvSpPr/>
          <p:nvPr/>
        </p:nvSpPr>
        <p:spPr>
          <a:xfrm>
            <a:off x="7236558" y="290051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Accessories-  150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F30A60-F262-675D-9B42-C7A136AAC547}"/>
              </a:ext>
            </a:extLst>
          </p:cNvPr>
          <p:cNvSpPr/>
          <p:nvPr/>
        </p:nvSpPr>
        <p:spPr>
          <a:xfrm>
            <a:off x="9576644" y="288085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Medicine Items-  200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8BE644-E472-7F43-01C6-802641D745DE}"/>
              </a:ext>
            </a:extLst>
          </p:cNvPr>
          <p:cNvSpPr/>
          <p:nvPr/>
        </p:nvSpPr>
        <p:spPr>
          <a:xfrm>
            <a:off x="2585885" y="4458928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For Appointments-  70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D0A312-096C-1A04-8025-1504C2D38B96}"/>
              </a:ext>
            </a:extLst>
          </p:cNvPr>
          <p:cNvSpPr/>
          <p:nvPr/>
        </p:nvSpPr>
        <p:spPr>
          <a:xfrm>
            <a:off x="4891558" y="445401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Confirm Appointments- 50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947E6B-8016-58BB-1408-EB33AC420500}"/>
              </a:ext>
            </a:extLst>
          </p:cNvPr>
          <p:cNvSpPr/>
          <p:nvPr/>
        </p:nvSpPr>
        <p:spPr>
          <a:xfrm>
            <a:off x="7246385" y="4458928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Groomer-10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051A29-6B8D-D25F-5083-DD7E80BFA280}"/>
              </a:ext>
            </a:extLst>
          </p:cNvPr>
          <p:cNvSpPr/>
          <p:nvPr/>
        </p:nvSpPr>
        <p:spPr>
          <a:xfrm>
            <a:off x="9581550" y="445401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Veterinary-15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62044014-49B0-F2C4-8B42-AAA0CEA7C00D}"/>
              </a:ext>
            </a:extLst>
          </p:cNvPr>
          <p:cNvSpPr/>
          <p:nvPr/>
        </p:nvSpPr>
        <p:spPr>
          <a:xfrm rot="10800000">
            <a:off x="2064776" y="2418732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42D6F0D7-649F-0C5D-E785-C8E600CEF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829858"/>
              </p:ext>
            </p:extLst>
          </p:nvPr>
        </p:nvGraphicFramePr>
        <p:xfrm>
          <a:off x="0" y="2813937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641579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General Information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Inventory Management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766315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9042A4E-3767-241E-5565-7BC8266F6EF6}"/>
              </a:ext>
            </a:extLst>
          </p:cNvPr>
          <p:cNvSpPr txBox="1"/>
          <p:nvPr/>
        </p:nvSpPr>
        <p:spPr>
          <a:xfrm>
            <a:off x="10520517" y="1691149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F6BC26-2BBB-65F0-2406-A3F9143FC304}"/>
              </a:ext>
            </a:extLst>
          </p:cNvPr>
          <p:cNvSpPr/>
          <p:nvPr/>
        </p:nvSpPr>
        <p:spPr>
          <a:xfrm>
            <a:off x="10618839" y="1966453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</p:spTree>
    <p:extLst>
      <p:ext uri="{BB962C8B-B14F-4D97-AF65-F5344CB8AC3E}">
        <p14:creationId xmlns:p14="http://schemas.microsoft.com/office/powerpoint/2010/main" val="3892811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0" y="1231653"/>
            <a:ext cx="557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Inventory Management / General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Yagami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Receptionist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292695"/>
              </p:ext>
            </p:extLst>
          </p:nvPr>
        </p:nvGraphicFramePr>
        <p:xfrm>
          <a:off x="0" y="2174840"/>
          <a:ext cx="2320413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Appointment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094272" y="2458065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37" name="Graphic 36" descr="Garbage with solid fill">
            <a:extLst>
              <a:ext uri="{FF2B5EF4-FFF2-40B4-BE49-F238E27FC236}">
                <a16:creationId xmlns:a16="http://schemas.microsoft.com/office/drawing/2014/main" id="{0A0C5A05-7B18-5492-A447-3A80D32C0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8448" y="2659755"/>
            <a:ext cx="498534" cy="498532"/>
          </a:xfrm>
          <a:prstGeom prst="rect">
            <a:avLst/>
          </a:prstGeom>
        </p:spPr>
      </p:pic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21192" y="6201696"/>
            <a:ext cx="430164" cy="43016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0B251AA-876E-0BC9-749C-C3109EE29B0A}"/>
              </a:ext>
            </a:extLst>
          </p:cNvPr>
          <p:cNvGraphicFramePr>
            <a:graphicFrameLocks noGrp="1"/>
          </p:cNvGraphicFramePr>
          <p:nvPr/>
        </p:nvGraphicFramePr>
        <p:xfrm>
          <a:off x="2385961" y="2086350"/>
          <a:ext cx="9678219" cy="5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6073">
                  <a:extLst>
                    <a:ext uri="{9D8B030D-6E8A-4147-A177-3AD203B41FA5}">
                      <a16:colId xmlns:a16="http://schemas.microsoft.com/office/drawing/2014/main" val="3267574786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4196225559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262416851"/>
                    </a:ext>
                  </a:extLst>
                </a:gridCol>
              </a:tblGrid>
              <a:tr h="509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6437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10073174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7A1F17-EA11-A600-3E89-21B6EFD5D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140313"/>
              </p:ext>
            </p:extLst>
          </p:nvPr>
        </p:nvGraphicFramePr>
        <p:xfrm>
          <a:off x="0" y="2813939"/>
          <a:ext cx="2310581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0581">
                  <a:extLst>
                    <a:ext uri="{9D8B030D-6E8A-4147-A177-3AD203B41FA5}">
                      <a16:colId xmlns:a16="http://schemas.microsoft.com/office/drawing/2014/main" val="192866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General Information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74650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80C6DA3E-42D9-C422-5714-D9CE2BC0E947}"/>
              </a:ext>
            </a:extLst>
          </p:cNvPr>
          <p:cNvSpPr/>
          <p:nvPr/>
        </p:nvSpPr>
        <p:spPr>
          <a:xfrm>
            <a:off x="7275871" y="2694039"/>
            <a:ext cx="599768" cy="47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AA4E5BC-5099-020D-0F4C-5B38ECB56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290249"/>
              </p:ext>
            </p:extLst>
          </p:nvPr>
        </p:nvGraphicFramePr>
        <p:xfrm>
          <a:off x="2395793" y="2587794"/>
          <a:ext cx="9668388" cy="3449208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222796">
                  <a:extLst>
                    <a:ext uri="{9D8B030D-6E8A-4147-A177-3AD203B41FA5}">
                      <a16:colId xmlns:a16="http://schemas.microsoft.com/office/drawing/2014/main" val="1623946912"/>
                    </a:ext>
                  </a:extLst>
                </a:gridCol>
                <a:gridCol w="3222796">
                  <a:extLst>
                    <a:ext uri="{9D8B030D-6E8A-4147-A177-3AD203B41FA5}">
                      <a16:colId xmlns:a16="http://schemas.microsoft.com/office/drawing/2014/main" val="2485806860"/>
                    </a:ext>
                  </a:extLst>
                </a:gridCol>
                <a:gridCol w="3222796">
                  <a:extLst>
                    <a:ext uri="{9D8B030D-6E8A-4147-A177-3AD203B41FA5}">
                      <a16:colId xmlns:a16="http://schemas.microsoft.com/office/drawing/2014/main" val="368767049"/>
                    </a:ext>
                  </a:extLst>
                </a:gridCol>
              </a:tblGrid>
              <a:tr h="492744">
                <a:tc>
                  <a:txBody>
                    <a:bodyPr/>
                    <a:lstStyle/>
                    <a:p>
                      <a:r>
                        <a:rPr lang="en-US" dirty="0"/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960113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r>
                        <a:rPr lang="en-US" dirty="0"/>
                        <a:t>Product 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53576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r>
                        <a:rPr lang="en-US" dirty="0"/>
                        <a:t>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12400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31034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64000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r>
                        <a:rPr lang="en-US" dirty="0"/>
                        <a:t>Additional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00692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r>
                        <a:rPr lang="en-US" dirty="0"/>
                        <a:t>Delivery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031343"/>
                  </a:ext>
                </a:extLst>
              </a:tr>
            </a:tbl>
          </a:graphicData>
        </a:graphic>
      </p:graphicFrame>
      <p:pic>
        <p:nvPicPr>
          <p:cNvPr id="38" name="Graphic 37" descr="Badge Follow with solid fill">
            <a:extLst>
              <a:ext uri="{FF2B5EF4-FFF2-40B4-BE49-F238E27FC236}">
                <a16:creationId xmlns:a16="http://schemas.microsoft.com/office/drawing/2014/main" id="{FB0D96D8-7AD0-4B06-388D-F417CB234C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62251" y="2595716"/>
            <a:ext cx="437536" cy="437536"/>
          </a:xfrm>
          <a:prstGeom prst="rect">
            <a:avLst/>
          </a:prstGeom>
        </p:spPr>
      </p:pic>
      <p:pic>
        <p:nvPicPr>
          <p:cNvPr id="48" name="Graphic 47" descr="Pencil with solid fill">
            <a:extLst>
              <a:ext uri="{FF2B5EF4-FFF2-40B4-BE49-F238E27FC236}">
                <a16:creationId xmlns:a16="http://schemas.microsoft.com/office/drawing/2014/main" id="{52798E08-7E03-F025-77C4-DE7828DA29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97247" y="2635044"/>
            <a:ext cx="394155" cy="394155"/>
          </a:xfrm>
          <a:prstGeom prst="rect">
            <a:avLst/>
          </a:prstGeom>
        </p:spPr>
      </p:pic>
      <p:pic>
        <p:nvPicPr>
          <p:cNvPr id="49" name="Graphic 48" descr="Garbage with solid fill">
            <a:extLst>
              <a:ext uri="{FF2B5EF4-FFF2-40B4-BE49-F238E27FC236}">
                <a16:creationId xmlns:a16="http://schemas.microsoft.com/office/drawing/2014/main" id="{0A7C9F74-E7F5-C52B-BA4C-6A00F0241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1846" y="2588016"/>
            <a:ext cx="432620" cy="432620"/>
          </a:xfrm>
          <a:prstGeom prst="rect">
            <a:avLst/>
          </a:prstGeom>
        </p:spPr>
      </p:pic>
      <p:pic>
        <p:nvPicPr>
          <p:cNvPr id="57" name="Graphic 56" descr="Badge Follow with solid fill">
            <a:extLst>
              <a:ext uri="{FF2B5EF4-FFF2-40B4-BE49-F238E27FC236}">
                <a16:creationId xmlns:a16="http://schemas.microsoft.com/office/drawing/2014/main" id="{EAEEF974-4156-8A56-7E85-80B9C94927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7332" y="3111913"/>
            <a:ext cx="437536" cy="437536"/>
          </a:xfrm>
          <a:prstGeom prst="rect">
            <a:avLst/>
          </a:prstGeom>
        </p:spPr>
      </p:pic>
      <p:pic>
        <p:nvPicPr>
          <p:cNvPr id="58" name="Graphic 57" descr="Badge Follow with solid fill">
            <a:extLst>
              <a:ext uri="{FF2B5EF4-FFF2-40B4-BE49-F238E27FC236}">
                <a16:creationId xmlns:a16="http://schemas.microsoft.com/office/drawing/2014/main" id="{B6C6F0B7-EFF5-5B92-064C-6B63BD27FD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2416" y="3598611"/>
            <a:ext cx="437536" cy="437536"/>
          </a:xfrm>
          <a:prstGeom prst="rect">
            <a:avLst/>
          </a:prstGeom>
        </p:spPr>
      </p:pic>
      <p:pic>
        <p:nvPicPr>
          <p:cNvPr id="60" name="Graphic 59" descr="Badge Follow with solid fill">
            <a:extLst>
              <a:ext uri="{FF2B5EF4-FFF2-40B4-BE49-F238E27FC236}">
                <a16:creationId xmlns:a16="http://schemas.microsoft.com/office/drawing/2014/main" id="{B99A5C34-B769-7AA1-923E-DC5E4672C0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2416" y="4080390"/>
            <a:ext cx="437536" cy="437536"/>
          </a:xfrm>
          <a:prstGeom prst="rect">
            <a:avLst/>
          </a:prstGeom>
        </p:spPr>
      </p:pic>
      <p:pic>
        <p:nvPicPr>
          <p:cNvPr id="62" name="Graphic 61" descr="Badge Follow with solid fill">
            <a:extLst>
              <a:ext uri="{FF2B5EF4-FFF2-40B4-BE49-F238E27FC236}">
                <a16:creationId xmlns:a16="http://schemas.microsoft.com/office/drawing/2014/main" id="{084065D4-0B8F-DB82-256A-385979BF10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2414" y="4562176"/>
            <a:ext cx="437536" cy="437536"/>
          </a:xfrm>
          <a:prstGeom prst="rect">
            <a:avLst/>
          </a:prstGeom>
        </p:spPr>
      </p:pic>
      <p:pic>
        <p:nvPicPr>
          <p:cNvPr id="63" name="Graphic 62" descr="Badge Follow with solid fill">
            <a:extLst>
              <a:ext uri="{FF2B5EF4-FFF2-40B4-BE49-F238E27FC236}">
                <a16:creationId xmlns:a16="http://schemas.microsoft.com/office/drawing/2014/main" id="{33EC2E0E-7A36-C81F-E67D-A769903E6A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2416" y="5073455"/>
            <a:ext cx="437536" cy="437536"/>
          </a:xfrm>
          <a:prstGeom prst="rect">
            <a:avLst/>
          </a:prstGeom>
        </p:spPr>
      </p:pic>
      <p:pic>
        <p:nvPicPr>
          <p:cNvPr id="64" name="Graphic 63" descr="Badge Follow with solid fill">
            <a:extLst>
              <a:ext uri="{FF2B5EF4-FFF2-40B4-BE49-F238E27FC236}">
                <a16:creationId xmlns:a16="http://schemas.microsoft.com/office/drawing/2014/main" id="{BC64CF77-CDD7-C9C4-58D5-635143D6CA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2414" y="5565064"/>
            <a:ext cx="437536" cy="437536"/>
          </a:xfrm>
          <a:prstGeom prst="rect">
            <a:avLst/>
          </a:prstGeom>
        </p:spPr>
      </p:pic>
      <p:pic>
        <p:nvPicPr>
          <p:cNvPr id="66" name="Graphic 65" descr="Pencil with solid fill">
            <a:extLst>
              <a:ext uri="{FF2B5EF4-FFF2-40B4-BE49-F238E27FC236}">
                <a16:creationId xmlns:a16="http://schemas.microsoft.com/office/drawing/2014/main" id="{5AB48055-4E24-B2A9-4661-F262FE64BF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02163" y="3102079"/>
            <a:ext cx="394155" cy="394155"/>
          </a:xfrm>
          <a:prstGeom prst="rect">
            <a:avLst/>
          </a:prstGeom>
        </p:spPr>
      </p:pic>
      <p:pic>
        <p:nvPicPr>
          <p:cNvPr id="67" name="Graphic 66" descr="Pencil with solid fill">
            <a:extLst>
              <a:ext uri="{FF2B5EF4-FFF2-40B4-BE49-F238E27FC236}">
                <a16:creationId xmlns:a16="http://schemas.microsoft.com/office/drawing/2014/main" id="{8046DB4C-8777-738B-3D41-11A0F6254A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11995" y="3603519"/>
            <a:ext cx="394155" cy="394155"/>
          </a:xfrm>
          <a:prstGeom prst="rect">
            <a:avLst/>
          </a:prstGeom>
        </p:spPr>
      </p:pic>
      <p:pic>
        <p:nvPicPr>
          <p:cNvPr id="68" name="Graphic 67" descr="Pencil with solid fill">
            <a:extLst>
              <a:ext uri="{FF2B5EF4-FFF2-40B4-BE49-F238E27FC236}">
                <a16:creationId xmlns:a16="http://schemas.microsoft.com/office/drawing/2014/main" id="{E255DC2D-E4DD-58DB-FC5D-DCC3D2CFE4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21827" y="4075477"/>
            <a:ext cx="394155" cy="394155"/>
          </a:xfrm>
          <a:prstGeom prst="rect">
            <a:avLst/>
          </a:prstGeom>
        </p:spPr>
      </p:pic>
      <p:pic>
        <p:nvPicPr>
          <p:cNvPr id="69" name="Graphic 68" descr="Pencil with solid fill">
            <a:extLst>
              <a:ext uri="{FF2B5EF4-FFF2-40B4-BE49-F238E27FC236}">
                <a16:creationId xmlns:a16="http://schemas.microsoft.com/office/drawing/2014/main" id="{1A27FD64-5C50-3505-A5BC-47185FE620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21827" y="4586746"/>
            <a:ext cx="394155" cy="394155"/>
          </a:xfrm>
          <a:prstGeom prst="rect">
            <a:avLst/>
          </a:prstGeom>
        </p:spPr>
      </p:pic>
      <p:pic>
        <p:nvPicPr>
          <p:cNvPr id="70" name="Graphic 69" descr="Pencil with solid fill">
            <a:extLst>
              <a:ext uri="{FF2B5EF4-FFF2-40B4-BE49-F238E27FC236}">
                <a16:creationId xmlns:a16="http://schemas.microsoft.com/office/drawing/2014/main" id="{B4FED406-61F4-8507-A6CB-ADE6F5473E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1658" y="5098031"/>
            <a:ext cx="394155" cy="394155"/>
          </a:xfrm>
          <a:prstGeom prst="rect">
            <a:avLst/>
          </a:prstGeom>
        </p:spPr>
      </p:pic>
      <p:pic>
        <p:nvPicPr>
          <p:cNvPr id="71" name="Graphic 70" descr="Pencil with solid fill">
            <a:extLst>
              <a:ext uri="{FF2B5EF4-FFF2-40B4-BE49-F238E27FC236}">
                <a16:creationId xmlns:a16="http://schemas.microsoft.com/office/drawing/2014/main" id="{0AECCCF2-9294-18FB-0425-5DF907B5FB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31654" y="5560147"/>
            <a:ext cx="394155" cy="394155"/>
          </a:xfrm>
          <a:prstGeom prst="rect">
            <a:avLst/>
          </a:prstGeom>
        </p:spPr>
      </p:pic>
      <p:pic>
        <p:nvPicPr>
          <p:cNvPr id="72" name="Graphic 71" descr="Garbage with solid fill">
            <a:extLst>
              <a:ext uri="{FF2B5EF4-FFF2-40B4-BE49-F238E27FC236}">
                <a16:creationId xmlns:a16="http://schemas.microsoft.com/office/drawing/2014/main" id="{44704B6D-7FA4-2027-B38B-6D4DEAF13A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6932" y="3074713"/>
            <a:ext cx="432620" cy="432620"/>
          </a:xfrm>
          <a:prstGeom prst="rect">
            <a:avLst/>
          </a:prstGeom>
        </p:spPr>
      </p:pic>
      <p:pic>
        <p:nvPicPr>
          <p:cNvPr id="73" name="Graphic 72" descr="Garbage with solid fill">
            <a:extLst>
              <a:ext uri="{FF2B5EF4-FFF2-40B4-BE49-F238E27FC236}">
                <a16:creationId xmlns:a16="http://schemas.microsoft.com/office/drawing/2014/main" id="{23B73F52-03BF-3BC2-F3AE-78DBCCE37A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6930" y="3566324"/>
            <a:ext cx="432620" cy="432620"/>
          </a:xfrm>
          <a:prstGeom prst="rect">
            <a:avLst/>
          </a:prstGeom>
        </p:spPr>
      </p:pic>
      <p:pic>
        <p:nvPicPr>
          <p:cNvPr id="74" name="Graphic 73" descr="Garbage with solid fill">
            <a:extLst>
              <a:ext uri="{FF2B5EF4-FFF2-40B4-BE49-F238E27FC236}">
                <a16:creationId xmlns:a16="http://schemas.microsoft.com/office/drawing/2014/main" id="{0817688B-FACE-B22C-482F-DDBB69DE8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6761" y="4057938"/>
            <a:ext cx="432620" cy="432620"/>
          </a:xfrm>
          <a:prstGeom prst="rect">
            <a:avLst/>
          </a:prstGeom>
        </p:spPr>
      </p:pic>
      <p:pic>
        <p:nvPicPr>
          <p:cNvPr id="75" name="Graphic 74" descr="Garbage with solid fill">
            <a:extLst>
              <a:ext uri="{FF2B5EF4-FFF2-40B4-BE49-F238E27FC236}">
                <a16:creationId xmlns:a16="http://schemas.microsoft.com/office/drawing/2014/main" id="{4599F980-79BD-87D5-8A20-96A1D277CF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6930" y="4559384"/>
            <a:ext cx="432620" cy="432620"/>
          </a:xfrm>
          <a:prstGeom prst="rect">
            <a:avLst/>
          </a:prstGeom>
        </p:spPr>
      </p:pic>
      <p:pic>
        <p:nvPicPr>
          <p:cNvPr id="76" name="Graphic 75" descr="Garbage with solid fill">
            <a:extLst>
              <a:ext uri="{FF2B5EF4-FFF2-40B4-BE49-F238E27FC236}">
                <a16:creationId xmlns:a16="http://schemas.microsoft.com/office/drawing/2014/main" id="{1B1049FE-9A63-8B7F-53D8-D80E8BA274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6931" y="5041165"/>
            <a:ext cx="432620" cy="432620"/>
          </a:xfrm>
          <a:prstGeom prst="rect">
            <a:avLst/>
          </a:prstGeom>
        </p:spPr>
      </p:pic>
      <p:pic>
        <p:nvPicPr>
          <p:cNvPr id="77" name="Graphic 76" descr="Garbage with solid fill">
            <a:extLst>
              <a:ext uri="{FF2B5EF4-FFF2-40B4-BE49-F238E27FC236}">
                <a16:creationId xmlns:a16="http://schemas.microsoft.com/office/drawing/2014/main" id="{E81036CB-7CE0-1E87-85EA-E014B037BC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6929" y="5532782"/>
            <a:ext cx="432620" cy="43262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970175E-D31A-AE0A-B5B8-466E33C4D169}"/>
              </a:ext>
            </a:extLst>
          </p:cNvPr>
          <p:cNvSpPr/>
          <p:nvPr/>
        </p:nvSpPr>
        <p:spPr>
          <a:xfrm>
            <a:off x="9866686" y="5609313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Uploaded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0D33ED-20A5-E58D-04D0-A4B966C664AC}"/>
              </a:ext>
            </a:extLst>
          </p:cNvPr>
          <p:cNvSpPr/>
          <p:nvPr/>
        </p:nvSpPr>
        <p:spPr>
          <a:xfrm>
            <a:off x="9773282" y="5122614"/>
            <a:ext cx="1464992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Not Uploaded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B73639-3585-D3A4-CD13-AB0C36006F7F}"/>
              </a:ext>
            </a:extLst>
          </p:cNvPr>
          <p:cNvSpPr/>
          <p:nvPr/>
        </p:nvSpPr>
        <p:spPr>
          <a:xfrm>
            <a:off x="9856854" y="4635917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Uploaded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C2B45A6-E045-2297-ABB7-2BBA30D0B27A}"/>
              </a:ext>
            </a:extLst>
          </p:cNvPr>
          <p:cNvSpPr/>
          <p:nvPr/>
        </p:nvSpPr>
        <p:spPr>
          <a:xfrm>
            <a:off x="9861770" y="4139389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Uploaded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776F082-1D57-58F5-A4F9-0FDD82AE9F65}"/>
              </a:ext>
            </a:extLst>
          </p:cNvPr>
          <p:cNvSpPr/>
          <p:nvPr/>
        </p:nvSpPr>
        <p:spPr>
          <a:xfrm>
            <a:off x="9847021" y="3633026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Uploaded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ABC7097-9127-DC00-BBFC-B22A8EFFD78D}"/>
              </a:ext>
            </a:extLst>
          </p:cNvPr>
          <p:cNvSpPr/>
          <p:nvPr/>
        </p:nvSpPr>
        <p:spPr>
          <a:xfrm>
            <a:off x="9861770" y="3156162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Uploaded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6CB28B-5921-8BC1-801A-05D23D6152D2}"/>
              </a:ext>
            </a:extLst>
          </p:cNvPr>
          <p:cNvSpPr/>
          <p:nvPr/>
        </p:nvSpPr>
        <p:spPr>
          <a:xfrm>
            <a:off x="9856853" y="2659633"/>
            <a:ext cx="1278194" cy="3244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Uploaded</a:t>
            </a:r>
          </a:p>
        </p:txBody>
      </p:sp>
    </p:spTree>
    <p:extLst>
      <p:ext uri="{BB962C8B-B14F-4D97-AF65-F5344CB8AC3E}">
        <p14:creationId xmlns:p14="http://schemas.microsoft.com/office/powerpoint/2010/main" val="1804939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1" y="1231653"/>
            <a:ext cx="392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Yagami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Receptionist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/>
        </p:nvGraphicFramePr>
        <p:xfrm>
          <a:off x="0" y="2174840"/>
          <a:ext cx="2320413" cy="132060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Appointment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D6207-E488-5179-7C2E-9E22AD79412F}"/>
              </a:ext>
            </a:extLst>
          </p:cNvPr>
          <p:cNvSpPr/>
          <p:nvPr/>
        </p:nvSpPr>
        <p:spPr>
          <a:xfrm>
            <a:off x="2556387" y="288085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Products-  650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138729-460A-9876-A8D1-52B116F18DA9}"/>
              </a:ext>
            </a:extLst>
          </p:cNvPr>
          <p:cNvSpPr/>
          <p:nvPr/>
        </p:nvSpPr>
        <p:spPr>
          <a:xfrm>
            <a:off x="4886640" y="290051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Food Items-  300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159672-8919-E96C-429A-6D794E779216}"/>
              </a:ext>
            </a:extLst>
          </p:cNvPr>
          <p:cNvSpPr/>
          <p:nvPr/>
        </p:nvSpPr>
        <p:spPr>
          <a:xfrm>
            <a:off x="7236558" y="290051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Accessories-  150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F30A60-F262-675D-9B42-C7A136AAC547}"/>
              </a:ext>
            </a:extLst>
          </p:cNvPr>
          <p:cNvSpPr/>
          <p:nvPr/>
        </p:nvSpPr>
        <p:spPr>
          <a:xfrm>
            <a:off x="9576644" y="288085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Medicine Items-  200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8BE644-E472-7F43-01C6-802641D745DE}"/>
              </a:ext>
            </a:extLst>
          </p:cNvPr>
          <p:cNvSpPr/>
          <p:nvPr/>
        </p:nvSpPr>
        <p:spPr>
          <a:xfrm>
            <a:off x="2585885" y="4458928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For Appointments-  70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D0A312-096C-1A04-8025-1504C2D38B96}"/>
              </a:ext>
            </a:extLst>
          </p:cNvPr>
          <p:cNvSpPr/>
          <p:nvPr/>
        </p:nvSpPr>
        <p:spPr>
          <a:xfrm>
            <a:off x="4891558" y="445401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Confirm Appointments- 50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947E6B-8016-58BB-1408-EB33AC420500}"/>
              </a:ext>
            </a:extLst>
          </p:cNvPr>
          <p:cNvSpPr/>
          <p:nvPr/>
        </p:nvSpPr>
        <p:spPr>
          <a:xfrm>
            <a:off x="7246385" y="4458928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Groomer-10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051A29-6B8D-D25F-5083-DD7E80BFA280}"/>
              </a:ext>
            </a:extLst>
          </p:cNvPr>
          <p:cNvSpPr/>
          <p:nvPr/>
        </p:nvSpPr>
        <p:spPr>
          <a:xfrm>
            <a:off x="9581550" y="445401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Veterinary-15</a:t>
            </a: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62044014-49B0-F2C4-8B42-AAA0CEA7C00D}"/>
              </a:ext>
            </a:extLst>
          </p:cNvPr>
          <p:cNvSpPr/>
          <p:nvPr/>
        </p:nvSpPr>
        <p:spPr>
          <a:xfrm rot="10800000">
            <a:off x="2064776" y="2418732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42D6F0D7-649F-0C5D-E785-C8E600CEF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98635"/>
              </p:ext>
            </p:extLst>
          </p:nvPr>
        </p:nvGraphicFramePr>
        <p:xfrm>
          <a:off x="0" y="2813937"/>
          <a:ext cx="2320413" cy="10109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641579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General Information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2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Inventory Management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766315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99042A4E-3767-241E-5565-7BC8266F6EF6}"/>
              </a:ext>
            </a:extLst>
          </p:cNvPr>
          <p:cNvSpPr txBox="1"/>
          <p:nvPr/>
        </p:nvSpPr>
        <p:spPr>
          <a:xfrm>
            <a:off x="10520517" y="1691149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F6BC26-2BBB-65F0-2406-A3F9143FC304}"/>
              </a:ext>
            </a:extLst>
          </p:cNvPr>
          <p:cNvSpPr/>
          <p:nvPr/>
        </p:nvSpPr>
        <p:spPr>
          <a:xfrm>
            <a:off x="10618839" y="1966453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</p:spTree>
    <p:extLst>
      <p:ext uri="{BB962C8B-B14F-4D97-AF65-F5344CB8AC3E}">
        <p14:creationId xmlns:p14="http://schemas.microsoft.com/office/powerpoint/2010/main" val="2400546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0C6DA3E-42D9-C422-5714-D9CE2BC0E947}"/>
              </a:ext>
            </a:extLst>
          </p:cNvPr>
          <p:cNvSpPr/>
          <p:nvPr/>
        </p:nvSpPr>
        <p:spPr>
          <a:xfrm>
            <a:off x="7275871" y="2694039"/>
            <a:ext cx="599768" cy="4719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AA4E5BC-5099-020D-0F4C-5B38ECB56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67930"/>
              </p:ext>
            </p:extLst>
          </p:nvPr>
        </p:nvGraphicFramePr>
        <p:xfrm>
          <a:off x="2395793" y="2863093"/>
          <a:ext cx="9648723" cy="3449208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3009773">
                  <a:extLst>
                    <a:ext uri="{9D8B030D-6E8A-4147-A177-3AD203B41FA5}">
                      <a16:colId xmlns:a16="http://schemas.microsoft.com/office/drawing/2014/main" val="1623946912"/>
                    </a:ext>
                  </a:extLst>
                </a:gridCol>
                <a:gridCol w="3222796">
                  <a:extLst>
                    <a:ext uri="{9D8B030D-6E8A-4147-A177-3AD203B41FA5}">
                      <a16:colId xmlns:a16="http://schemas.microsoft.com/office/drawing/2014/main" val="2485806860"/>
                    </a:ext>
                  </a:extLst>
                </a:gridCol>
                <a:gridCol w="3416154">
                  <a:extLst>
                    <a:ext uri="{9D8B030D-6E8A-4147-A177-3AD203B41FA5}">
                      <a16:colId xmlns:a16="http://schemas.microsoft.com/office/drawing/2014/main" val="368767049"/>
                    </a:ext>
                  </a:extLst>
                </a:gridCol>
              </a:tblGrid>
              <a:tr h="492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Premium Cat Foot (800g)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960113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SmartHeart Dog Food (20kg)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653576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 Litter Box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412400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Premium Cat Bed (Large)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31034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Dog Harness Collar Leash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64000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Frontline Spray (Cats&amp;Dogs)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00692"/>
                  </a:ext>
                </a:extLst>
              </a:tr>
              <a:tr h="4927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Himalaya Skin Tonic (400 ml)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031343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-1" y="1231653"/>
            <a:ext cx="589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Inventory Management / Inventory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Yagami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Receptionist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43431"/>
              </p:ext>
            </p:extLst>
          </p:nvPr>
        </p:nvGraphicFramePr>
        <p:xfrm>
          <a:off x="0" y="2174840"/>
          <a:ext cx="2320413" cy="18288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Appointment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2BBBCF00-F28F-226D-17E9-8A9B2881CF2B}"/>
              </a:ext>
            </a:extLst>
          </p:cNvPr>
          <p:cNvSpPr/>
          <p:nvPr/>
        </p:nvSpPr>
        <p:spPr>
          <a:xfrm rot="10800000">
            <a:off x="2094272" y="2458065"/>
            <a:ext cx="186812" cy="88489"/>
          </a:xfrm>
          <a:prstGeom prst="triangle">
            <a:avLst/>
          </a:prstGeom>
          <a:ln>
            <a:solidFill>
              <a:schemeClr val="bg2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21192" y="6378674"/>
            <a:ext cx="430164" cy="430164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0B251AA-876E-0BC9-749C-C3109EE29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93353"/>
              </p:ext>
            </p:extLst>
          </p:nvPr>
        </p:nvGraphicFramePr>
        <p:xfrm>
          <a:off x="2385961" y="2351817"/>
          <a:ext cx="9678219" cy="509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26073">
                  <a:extLst>
                    <a:ext uri="{9D8B030D-6E8A-4147-A177-3AD203B41FA5}">
                      <a16:colId xmlns:a16="http://schemas.microsoft.com/office/drawing/2014/main" val="3267574786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4196225559"/>
                    </a:ext>
                  </a:extLst>
                </a:gridCol>
                <a:gridCol w="3226073">
                  <a:extLst>
                    <a:ext uri="{9D8B030D-6E8A-4147-A177-3AD203B41FA5}">
                      <a16:colId xmlns:a16="http://schemas.microsoft.com/office/drawing/2014/main" val="262416851"/>
                    </a:ext>
                  </a:extLst>
                </a:gridCol>
              </a:tblGrid>
              <a:tr h="509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426437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42365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582708" y="2403988"/>
            <a:ext cx="968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Quantity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9935521" y="2413816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Price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7A1F17-EA11-A600-3E89-21B6EFD5D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707656"/>
              </p:ext>
            </p:extLst>
          </p:nvPr>
        </p:nvGraphicFramePr>
        <p:xfrm>
          <a:off x="0" y="2813939"/>
          <a:ext cx="2310581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0581">
                  <a:extLst>
                    <a:ext uri="{9D8B030D-6E8A-4147-A177-3AD203B41FA5}">
                      <a16:colId xmlns:a16="http://schemas.microsoft.com/office/drawing/2014/main" val="1928661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Inventory Management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74650"/>
                  </a:ext>
                </a:extLst>
              </a:tr>
            </a:tbl>
          </a:graphicData>
        </a:graphic>
      </p:graphicFrame>
      <p:pic>
        <p:nvPicPr>
          <p:cNvPr id="38" name="Graphic 37" descr="Badge Follow with solid fill">
            <a:extLst>
              <a:ext uri="{FF2B5EF4-FFF2-40B4-BE49-F238E27FC236}">
                <a16:creationId xmlns:a16="http://schemas.microsoft.com/office/drawing/2014/main" id="{FB0D96D8-7AD0-4B06-388D-F417CB234C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5930" y="1750141"/>
            <a:ext cx="508820" cy="508820"/>
          </a:xfrm>
          <a:prstGeom prst="rect">
            <a:avLst/>
          </a:prstGeom>
        </p:spPr>
      </p:pic>
      <p:pic>
        <p:nvPicPr>
          <p:cNvPr id="48" name="Graphic 47" descr="Pencil with solid fill">
            <a:extLst>
              <a:ext uri="{FF2B5EF4-FFF2-40B4-BE49-F238E27FC236}">
                <a16:creationId xmlns:a16="http://schemas.microsoft.com/office/drawing/2014/main" id="{52798E08-7E03-F025-77C4-DE7828DA29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8914" y="1777182"/>
            <a:ext cx="426107" cy="426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F7180-54BD-777B-A538-1BB34C4EFB50}"/>
              </a:ext>
            </a:extLst>
          </p:cNvPr>
          <p:cNvSpPr txBox="1"/>
          <p:nvPr/>
        </p:nvSpPr>
        <p:spPr>
          <a:xfrm>
            <a:off x="10392696" y="6410633"/>
            <a:ext cx="179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1</a:t>
            </a:r>
            <a:r>
              <a:rPr lang="en-US" sz="1800" dirty="0"/>
              <a:t>   2   3  …….. 5 &gt;</a:t>
            </a:r>
          </a:p>
        </p:txBody>
      </p:sp>
    </p:spTree>
    <p:extLst>
      <p:ext uri="{BB962C8B-B14F-4D97-AF65-F5344CB8AC3E}">
        <p14:creationId xmlns:p14="http://schemas.microsoft.com/office/powerpoint/2010/main" val="963281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1" y="1231653"/>
            <a:ext cx="392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Yagami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Receptionist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43442"/>
              </p:ext>
            </p:extLst>
          </p:nvPr>
        </p:nvGraphicFramePr>
        <p:xfrm>
          <a:off x="0" y="2174840"/>
          <a:ext cx="2320413" cy="132060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Appointment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55B12-9B91-C1C8-76BF-A72AF96550D5}"/>
              </a:ext>
            </a:extLst>
          </p:cNvPr>
          <p:cNvSpPr txBox="1"/>
          <p:nvPr/>
        </p:nvSpPr>
        <p:spPr>
          <a:xfrm>
            <a:off x="4090219" y="2158179"/>
            <a:ext cx="1455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Joining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740021" y="2148347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D6207-E488-5179-7C2E-9E22AD79412F}"/>
              </a:ext>
            </a:extLst>
          </p:cNvPr>
          <p:cNvSpPr/>
          <p:nvPr/>
        </p:nvSpPr>
        <p:spPr>
          <a:xfrm>
            <a:off x="2556387" y="288085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Products-  650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138729-460A-9876-A8D1-52B116F18DA9}"/>
              </a:ext>
            </a:extLst>
          </p:cNvPr>
          <p:cNvSpPr/>
          <p:nvPr/>
        </p:nvSpPr>
        <p:spPr>
          <a:xfrm>
            <a:off x="4886640" y="2900515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Food Items-  300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159672-8919-E96C-429A-6D794E779216}"/>
              </a:ext>
            </a:extLst>
          </p:cNvPr>
          <p:cNvSpPr/>
          <p:nvPr/>
        </p:nvSpPr>
        <p:spPr>
          <a:xfrm>
            <a:off x="7236558" y="290051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Accessories-  150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BF30A60-F262-675D-9B42-C7A136AAC547}"/>
              </a:ext>
            </a:extLst>
          </p:cNvPr>
          <p:cNvSpPr/>
          <p:nvPr/>
        </p:nvSpPr>
        <p:spPr>
          <a:xfrm>
            <a:off x="9576644" y="2880851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Medicine Items-  200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8BE644-E472-7F43-01C6-802641D745DE}"/>
              </a:ext>
            </a:extLst>
          </p:cNvPr>
          <p:cNvSpPr/>
          <p:nvPr/>
        </p:nvSpPr>
        <p:spPr>
          <a:xfrm>
            <a:off x="2585885" y="4458928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For Appointments-  70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D0A312-096C-1A04-8025-1504C2D38B96}"/>
              </a:ext>
            </a:extLst>
          </p:cNvPr>
          <p:cNvSpPr/>
          <p:nvPr/>
        </p:nvSpPr>
        <p:spPr>
          <a:xfrm>
            <a:off x="4891558" y="445401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Confirm Appointments- 50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947E6B-8016-58BB-1408-EB33AC420500}"/>
              </a:ext>
            </a:extLst>
          </p:cNvPr>
          <p:cNvSpPr/>
          <p:nvPr/>
        </p:nvSpPr>
        <p:spPr>
          <a:xfrm>
            <a:off x="7246385" y="4458928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Groomer-10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051A29-6B8D-D25F-5083-DD7E80BFA280}"/>
              </a:ext>
            </a:extLst>
          </p:cNvPr>
          <p:cNvSpPr/>
          <p:nvPr/>
        </p:nvSpPr>
        <p:spPr>
          <a:xfrm>
            <a:off x="9581550" y="4454016"/>
            <a:ext cx="2202426" cy="13371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Veterinary-15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042A4E-3767-241E-5565-7BC8266F6EF6}"/>
              </a:ext>
            </a:extLst>
          </p:cNvPr>
          <p:cNvSpPr txBox="1"/>
          <p:nvPr/>
        </p:nvSpPr>
        <p:spPr>
          <a:xfrm>
            <a:off x="10520517" y="1691149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F6BC26-2BBB-65F0-2406-A3F9143FC304}"/>
              </a:ext>
            </a:extLst>
          </p:cNvPr>
          <p:cNvSpPr/>
          <p:nvPr/>
        </p:nvSpPr>
        <p:spPr>
          <a:xfrm>
            <a:off x="10618839" y="1966453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</p:spTree>
    <p:extLst>
      <p:ext uri="{BB962C8B-B14F-4D97-AF65-F5344CB8AC3E}">
        <p14:creationId xmlns:p14="http://schemas.microsoft.com/office/powerpoint/2010/main" val="3495714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-1" y="1231653"/>
            <a:ext cx="589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Appointment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Yagami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Receptionist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02E88D-38A2-F89D-9ED0-8AE32D3414CB}"/>
              </a:ext>
            </a:extLst>
          </p:cNvPr>
          <p:cNvSpPr/>
          <p:nvPr/>
        </p:nvSpPr>
        <p:spPr>
          <a:xfrm>
            <a:off x="0" y="1700981"/>
            <a:ext cx="2330245" cy="51570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7B6958C2-4F74-5E59-6887-52442848F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347845"/>
              </p:ext>
            </p:extLst>
          </p:nvPr>
        </p:nvGraphicFramePr>
        <p:xfrm>
          <a:off x="0" y="2174840"/>
          <a:ext cx="2320413" cy="1320605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20413">
                  <a:extLst>
                    <a:ext uri="{9D8B030D-6E8A-4147-A177-3AD203B41FA5}">
                      <a16:colId xmlns:a16="http://schemas.microsoft.com/office/drawing/2014/main" val="1027385296"/>
                    </a:ext>
                  </a:extLst>
                </a:gridCol>
              </a:tblGrid>
              <a:tr h="2123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Inventory Management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536210"/>
                  </a:ext>
                </a:extLst>
              </a:tr>
              <a:tr h="68052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Appointment Management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4575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E451EDD-9CBD-BFCE-EE86-6C0EE84FCD3A}"/>
              </a:ext>
            </a:extLst>
          </p:cNvPr>
          <p:cNvSpPr txBox="1"/>
          <p:nvPr/>
        </p:nvSpPr>
        <p:spPr>
          <a:xfrm>
            <a:off x="2782529" y="214343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41F5E-BED0-6D0F-DCEC-FE16CD3A7E0C}"/>
              </a:ext>
            </a:extLst>
          </p:cNvPr>
          <p:cNvSpPr txBox="1"/>
          <p:nvPr/>
        </p:nvSpPr>
        <p:spPr>
          <a:xfrm>
            <a:off x="5894440" y="2109019"/>
            <a:ext cx="112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Contact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B62BAC-52B0-9149-1764-E8A147F7DAEA}"/>
              </a:ext>
            </a:extLst>
          </p:cNvPr>
          <p:cNvSpPr txBox="1"/>
          <p:nvPr/>
        </p:nvSpPr>
        <p:spPr>
          <a:xfrm>
            <a:off x="7379114" y="2118852"/>
            <a:ext cx="1332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Required Documents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A2927A-7FF0-7DB0-A77C-7457DD0DF21C}"/>
              </a:ext>
            </a:extLst>
          </p:cNvPr>
          <p:cNvSpPr txBox="1"/>
          <p:nvPr/>
        </p:nvSpPr>
        <p:spPr>
          <a:xfrm>
            <a:off x="9276736" y="2158179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Status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68DB8E-7DC4-F1FF-6C42-382C8F594CF4}"/>
              </a:ext>
            </a:extLst>
          </p:cNvPr>
          <p:cNvSpPr txBox="1"/>
          <p:nvPr/>
        </p:nvSpPr>
        <p:spPr>
          <a:xfrm>
            <a:off x="10879390" y="2138515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Action</a:t>
            </a:r>
          </a:p>
        </p:txBody>
      </p:sp>
      <p:pic>
        <p:nvPicPr>
          <p:cNvPr id="61" name="Graphic 60" descr="Repeat with solid fill">
            <a:extLst>
              <a:ext uri="{FF2B5EF4-FFF2-40B4-BE49-F238E27FC236}">
                <a16:creationId xmlns:a16="http://schemas.microsoft.com/office/drawing/2014/main" id="{BAFAE6BD-8A16-80CE-48E1-87813222BB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21192" y="6378674"/>
            <a:ext cx="430164" cy="4301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6F8A7A-EB54-7169-B845-5DDCC6ACE787}"/>
              </a:ext>
            </a:extLst>
          </p:cNvPr>
          <p:cNvSpPr txBox="1"/>
          <p:nvPr/>
        </p:nvSpPr>
        <p:spPr>
          <a:xfrm>
            <a:off x="3515033" y="2423651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E7958-976C-38C8-7C4A-0D503C7AE31C}"/>
              </a:ext>
            </a:extLst>
          </p:cNvPr>
          <p:cNvSpPr txBox="1"/>
          <p:nvPr/>
        </p:nvSpPr>
        <p:spPr>
          <a:xfrm>
            <a:off x="6582708" y="2403988"/>
            <a:ext cx="968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Quantity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D17120-4447-FF2C-BA66-A911B20D179F}"/>
              </a:ext>
            </a:extLst>
          </p:cNvPr>
          <p:cNvSpPr txBox="1"/>
          <p:nvPr/>
        </p:nvSpPr>
        <p:spPr>
          <a:xfrm>
            <a:off x="9935521" y="2413816"/>
            <a:ext cx="835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Price</a:t>
            </a:r>
          </a:p>
        </p:txBody>
      </p:sp>
      <p:pic>
        <p:nvPicPr>
          <p:cNvPr id="38" name="Graphic 37" descr="Badge Follow with solid fill">
            <a:extLst>
              <a:ext uri="{FF2B5EF4-FFF2-40B4-BE49-F238E27FC236}">
                <a16:creationId xmlns:a16="http://schemas.microsoft.com/office/drawing/2014/main" id="{FB0D96D8-7AD0-4B06-388D-F417CB234C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35930" y="1750141"/>
            <a:ext cx="508820" cy="508820"/>
          </a:xfrm>
          <a:prstGeom prst="rect">
            <a:avLst/>
          </a:prstGeom>
        </p:spPr>
      </p:pic>
      <p:pic>
        <p:nvPicPr>
          <p:cNvPr id="48" name="Graphic 47" descr="Pencil with solid fill">
            <a:extLst>
              <a:ext uri="{FF2B5EF4-FFF2-40B4-BE49-F238E27FC236}">
                <a16:creationId xmlns:a16="http://schemas.microsoft.com/office/drawing/2014/main" id="{52798E08-7E03-F025-77C4-DE7828DA29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8914" y="1777182"/>
            <a:ext cx="426107" cy="426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F7180-54BD-777B-A538-1BB34C4EFB50}"/>
              </a:ext>
            </a:extLst>
          </p:cNvPr>
          <p:cNvSpPr txBox="1"/>
          <p:nvPr/>
        </p:nvSpPr>
        <p:spPr>
          <a:xfrm>
            <a:off x="10392696" y="6410633"/>
            <a:ext cx="179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1</a:t>
            </a:r>
            <a:r>
              <a:rPr lang="en-US" sz="1800" dirty="0"/>
              <a:t>   2   3  …….. 5 &gt;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3F13E5-BBEC-0B59-ABC4-59B62D381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446786"/>
              </p:ext>
            </p:extLst>
          </p:nvPr>
        </p:nvGraphicFramePr>
        <p:xfrm>
          <a:off x="2415458" y="2292827"/>
          <a:ext cx="9638888" cy="578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6984">
                  <a:extLst>
                    <a:ext uri="{9D8B030D-6E8A-4147-A177-3AD203B41FA5}">
                      <a16:colId xmlns:a16="http://schemas.microsoft.com/office/drawing/2014/main" val="1600846286"/>
                    </a:ext>
                  </a:extLst>
                </a:gridCol>
                <a:gridCol w="1376984">
                  <a:extLst>
                    <a:ext uri="{9D8B030D-6E8A-4147-A177-3AD203B41FA5}">
                      <a16:colId xmlns:a16="http://schemas.microsoft.com/office/drawing/2014/main" val="3556660273"/>
                    </a:ext>
                  </a:extLst>
                </a:gridCol>
                <a:gridCol w="1376984">
                  <a:extLst>
                    <a:ext uri="{9D8B030D-6E8A-4147-A177-3AD203B41FA5}">
                      <a16:colId xmlns:a16="http://schemas.microsoft.com/office/drawing/2014/main" val="1117628371"/>
                    </a:ext>
                  </a:extLst>
                </a:gridCol>
                <a:gridCol w="1376984">
                  <a:extLst>
                    <a:ext uri="{9D8B030D-6E8A-4147-A177-3AD203B41FA5}">
                      <a16:colId xmlns:a16="http://schemas.microsoft.com/office/drawing/2014/main" val="1271808434"/>
                    </a:ext>
                  </a:extLst>
                </a:gridCol>
                <a:gridCol w="1376984">
                  <a:extLst>
                    <a:ext uri="{9D8B030D-6E8A-4147-A177-3AD203B41FA5}">
                      <a16:colId xmlns:a16="http://schemas.microsoft.com/office/drawing/2014/main" val="3553176851"/>
                    </a:ext>
                  </a:extLst>
                </a:gridCol>
                <a:gridCol w="1376984">
                  <a:extLst>
                    <a:ext uri="{9D8B030D-6E8A-4147-A177-3AD203B41FA5}">
                      <a16:colId xmlns:a16="http://schemas.microsoft.com/office/drawing/2014/main" val="2472603768"/>
                    </a:ext>
                  </a:extLst>
                </a:gridCol>
                <a:gridCol w="1376984">
                  <a:extLst>
                    <a:ext uri="{9D8B030D-6E8A-4147-A177-3AD203B41FA5}">
                      <a16:colId xmlns:a16="http://schemas.microsoft.com/office/drawing/2014/main" val="3894374704"/>
                    </a:ext>
                  </a:extLst>
                </a:gridCol>
              </a:tblGrid>
              <a:tr h="578192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0825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1B89E5-2592-1B2C-1066-00F1E8464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228621"/>
              </p:ext>
            </p:extLst>
          </p:nvPr>
        </p:nvGraphicFramePr>
        <p:xfrm>
          <a:off x="2425290" y="2882762"/>
          <a:ext cx="9629060" cy="3272232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1375580">
                  <a:extLst>
                    <a:ext uri="{9D8B030D-6E8A-4147-A177-3AD203B41FA5}">
                      <a16:colId xmlns:a16="http://schemas.microsoft.com/office/drawing/2014/main" val="253064579"/>
                    </a:ext>
                  </a:extLst>
                </a:gridCol>
                <a:gridCol w="1375580">
                  <a:extLst>
                    <a:ext uri="{9D8B030D-6E8A-4147-A177-3AD203B41FA5}">
                      <a16:colId xmlns:a16="http://schemas.microsoft.com/office/drawing/2014/main" val="1495038252"/>
                    </a:ext>
                  </a:extLst>
                </a:gridCol>
                <a:gridCol w="1375580">
                  <a:extLst>
                    <a:ext uri="{9D8B030D-6E8A-4147-A177-3AD203B41FA5}">
                      <a16:colId xmlns:a16="http://schemas.microsoft.com/office/drawing/2014/main" val="1948552407"/>
                    </a:ext>
                  </a:extLst>
                </a:gridCol>
                <a:gridCol w="1375580">
                  <a:extLst>
                    <a:ext uri="{9D8B030D-6E8A-4147-A177-3AD203B41FA5}">
                      <a16:colId xmlns:a16="http://schemas.microsoft.com/office/drawing/2014/main" val="277658106"/>
                    </a:ext>
                  </a:extLst>
                </a:gridCol>
                <a:gridCol w="1375580">
                  <a:extLst>
                    <a:ext uri="{9D8B030D-6E8A-4147-A177-3AD203B41FA5}">
                      <a16:colId xmlns:a16="http://schemas.microsoft.com/office/drawing/2014/main" val="3418865120"/>
                    </a:ext>
                  </a:extLst>
                </a:gridCol>
                <a:gridCol w="1375580">
                  <a:extLst>
                    <a:ext uri="{9D8B030D-6E8A-4147-A177-3AD203B41FA5}">
                      <a16:colId xmlns:a16="http://schemas.microsoft.com/office/drawing/2014/main" val="2588278042"/>
                    </a:ext>
                  </a:extLst>
                </a:gridCol>
                <a:gridCol w="1375580">
                  <a:extLst>
                    <a:ext uri="{9D8B030D-6E8A-4147-A177-3AD203B41FA5}">
                      <a16:colId xmlns:a16="http://schemas.microsoft.com/office/drawing/2014/main" val="3885997221"/>
                    </a:ext>
                  </a:extLst>
                </a:gridCol>
              </a:tblGrid>
              <a:tr h="8180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Aditya 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01765896314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Grooming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Bath &amp; blowout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25/09/2024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2:36 PM – 2:48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72510"/>
                  </a:ext>
                </a:extLst>
              </a:tr>
              <a:tr h="8180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Ashik Khan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01985247865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Veterinary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Dental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25/09/2024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2:48 PM – 3:00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942586"/>
                  </a:ext>
                </a:extLst>
              </a:tr>
              <a:tr h="8180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Safatul Alam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01785496314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Veterinary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Ear 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26/09/2024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2:36 PM – 2:48 PM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483988"/>
                  </a:ext>
                </a:extLst>
              </a:tr>
              <a:tr h="81805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Omi 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01785469856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Grooming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Nail Trims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27/06/2024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11:30 AM- 11:40 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45681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6AC4EC7-E564-7B07-CFB0-AA7447210E54}"/>
              </a:ext>
            </a:extLst>
          </p:cNvPr>
          <p:cNvSpPr txBox="1"/>
          <p:nvPr/>
        </p:nvSpPr>
        <p:spPr>
          <a:xfrm>
            <a:off x="2654709" y="2389238"/>
            <a:ext cx="88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3C160C-A250-B781-8FB1-FF3706C0EFA6}"/>
              </a:ext>
            </a:extLst>
          </p:cNvPr>
          <p:cNvSpPr txBox="1"/>
          <p:nvPr/>
        </p:nvSpPr>
        <p:spPr>
          <a:xfrm>
            <a:off x="3898496" y="2305667"/>
            <a:ext cx="1155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Contact Number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A4410-CE18-7529-5A42-EF9C1BCA5FD4}"/>
              </a:ext>
            </a:extLst>
          </p:cNvPr>
          <p:cNvSpPr txBox="1"/>
          <p:nvPr/>
        </p:nvSpPr>
        <p:spPr>
          <a:xfrm>
            <a:off x="5383162" y="2394153"/>
            <a:ext cx="88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Service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34A456-83F9-1ADC-D74B-4549F3FD4C8F}"/>
              </a:ext>
            </a:extLst>
          </p:cNvPr>
          <p:cNvSpPr txBox="1"/>
          <p:nvPr/>
        </p:nvSpPr>
        <p:spPr>
          <a:xfrm>
            <a:off x="6636774" y="2389239"/>
            <a:ext cx="1042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Pet Type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41050D-D32A-AD31-FC9D-D3547CA68FD5}"/>
              </a:ext>
            </a:extLst>
          </p:cNvPr>
          <p:cNvSpPr txBox="1"/>
          <p:nvPr/>
        </p:nvSpPr>
        <p:spPr>
          <a:xfrm>
            <a:off x="8160782" y="2300747"/>
            <a:ext cx="993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PreferedService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0B3225-3401-AB40-ADD5-C631D7FDC27F}"/>
              </a:ext>
            </a:extLst>
          </p:cNvPr>
          <p:cNvSpPr txBox="1"/>
          <p:nvPr/>
        </p:nvSpPr>
        <p:spPr>
          <a:xfrm>
            <a:off x="9537301" y="2379403"/>
            <a:ext cx="88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Date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658D42-85DC-5761-6309-AB8432531BDB}"/>
              </a:ext>
            </a:extLst>
          </p:cNvPr>
          <p:cNvSpPr txBox="1"/>
          <p:nvPr/>
        </p:nvSpPr>
        <p:spPr>
          <a:xfrm>
            <a:off x="10943321" y="2379402"/>
            <a:ext cx="88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95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0587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-1" y="1231653"/>
            <a:ext cx="589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Ratul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Groomer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AD976-3F2B-1FCF-B3D4-1BF0E4D67D04}"/>
              </a:ext>
            </a:extLst>
          </p:cNvPr>
          <p:cNvSpPr txBox="1"/>
          <p:nvPr/>
        </p:nvSpPr>
        <p:spPr>
          <a:xfrm>
            <a:off x="0" y="2324678"/>
            <a:ext cx="21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Today’s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DE896-E83A-A190-2D36-558E1C735DDA}"/>
              </a:ext>
            </a:extLst>
          </p:cNvPr>
          <p:cNvSpPr txBox="1"/>
          <p:nvPr/>
        </p:nvSpPr>
        <p:spPr>
          <a:xfrm>
            <a:off x="10520517" y="1691149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18CE14-007F-8B23-A7CE-9729D7748791}"/>
              </a:ext>
            </a:extLst>
          </p:cNvPr>
          <p:cNvSpPr/>
          <p:nvPr/>
        </p:nvSpPr>
        <p:spPr>
          <a:xfrm>
            <a:off x="10618839" y="1986117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EE26FF-28B5-116D-91C8-92113DE4ADCE}"/>
              </a:ext>
            </a:extLst>
          </p:cNvPr>
          <p:cNvSpPr/>
          <p:nvPr/>
        </p:nvSpPr>
        <p:spPr>
          <a:xfrm>
            <a:off x="648930" y="327414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Aditya Das (01765896314) at 2:36 PM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8F6502-18C7-C843-AA60-2716CCAE5B21}"/>
              </a:ext>
            </a:extLst>
          </p:cNvPr>
          <p:cNvSpPr/>
          <p:nvPr/>
        </p:nvSpPr>
        <p:spPr>
          <a:xfrm>
            <a:off x="3505197" y="327906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Omi Sen (01785469856) at 3:00 PM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ACFE0-59D9-F26D-ED58-B593CB05FDBA}"/>
              </a:ext>
            </a:extLst>
          </p:cNvPr>
          <p:cNvSpPr/>
          <p:nvPr/>
        </p:nvSpPr>
        <p:spPr>
          <a:xfrm>
            <a:off x="6366414" y="3279059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Zian Ahmed (01865896134) at 3:30 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32482C-E840-5BEB-264E-F6C8E974FA60}"/>
              </a:ext>
            </a:extLst>
          </p:cNvPr>
          <p:cNvSpPr/>
          <p:nvPr/>
        </p:nvSpPr>
        <p:spPr>
          <a:xfrm>
            <a:off x="9227607" y="3269224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Nobin Saha (01766896854) at 4:00 PM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1E590-1DA3-E722-92DE-72660E18B153}"/>
              </a:ext>
            </a:extLst>
          </p:cNvPr>
          <p:cNvSpPr/>
          <p:nvPr/>
        </p:nvSpPr>
        <p:spPr>
          <a:xfrm>
            <a:off x="3519948" y="5004618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Samiul Hasib (01865828699) at 4:30 PM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E90364-E0B4-1211-1AB9-4F41A7011768}"/>
              </a:ext>
            </a:extLst>
          </p:cNvPr>
          <p:cNvSpPr/>
          <p:nvPr/>
        </p:nvSpPr>
        <p:spPr>
          <a:xfrm>
            <a:off x="6381144" y="501445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Mrs. Sajida Khatun (01765896314) at 5:00 PM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6F0F24-855D-6AC8-41CB-277868D35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4096" y="2403066"/>
            <a:ext cx="2379408" cy="188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04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-1" y="1231653"/>
            <a:ext cx="589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Ratul Paul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Groomer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AD976-3F2B-1FCF-B3D4-1BF0E4D67D04}"/>
              </a:ext>
            </a:extLst>
          </p:cNvPr>
          <p:cNvSpPr txBox="1"/>
          <p:nvPr/>
        </p:nvSpPr>
        <p:spPr>
          <a:xfrm>
            <a:off x="0" y="2324678"/>
            <a:ext cx="21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Today’s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DE896-E83A-A190-2D36-558E1C735DDA}"/>
              </a:ext>
            </a:extLst>
          </p:cNvPr>
          <p:cNvSpPr txBox="1"/>
          <p:nvPr/>
        </p:nvSpPr>
        <p:spPr>
          <a:xfrm>
            <a:off x="10520517" y="1691149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18CE14-007F-8B23-A7CE-9729D7748791}"/>
              </a:ext>
            </a:extLst>
          </p:cNvPr>
          <p:cNvSpPr/>
          <p:nvPr/>
        </p:nvSpPr>
        <p:spPr>
          <a:xfrm>
            <a:off x="10618839" y="1986117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25-09-2024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EE26FF-28B5-116D-91C8-92113DE4ADCE}"/>
              </a:ext>
            </a:extLst>
          </p:cNvPr>
          <p:cNvSpPr/>
          <p:nvPr/>
        </p:nvSpPr>
        <p:spPr>
          <a:xfrm>
            <a:off x="648930" y="327414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Aditya Das (01765896314) at 2:36 PM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8F6502-18C7-C843-AA60-2716CCAE5B21}"/>
              </a:ext>
            </a:extLst>
          </p:cNvPr>
          <p:cNvSpPr/>
          <p:nvPr/>
        </p:nvSpPr>
        <p:spPr>
          <a:xfrm>
            <a:off x="3505197" y="327906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Omi Sen (01785469856) at 3:00 PM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ACFE0-59D9-F26D-ED58-B593CB05FDBA}"/>
              </a:ext>
            </a:extLst>
          </p:cNvPr>
          <p:cNvSpPr/>
          <p:nvPr/>
        </p:nvSpPr>
        <p:spPr>
          <a:xfrm>
            <a:off x="6366414" y="3279059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Zian Ahmed (01865896134) at 3:30 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32482C-E840-5BEB-264E-F6C8E974FA60}"/>
              </a:ext>
            </a:extLst>
          </p:cNvPr>
          <p:cNvSpPr/>
          <p:nvPr/>
        </p:nvSpPr>
        <p:spPr>
          <a:xfrm>
            <a:off x="9227607" y="3269224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Nobin Saha (01766896854) at 4:00 PM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1E590-1DA3-E722-92DE-72660E18B153}"/>
              </a:ext>
            </a:extLst>
          </p:cNvPr>
          <p:cNvSpPr/>
          <p:nvPr/>
        </p:nvSpPr>
        <p:spPr>
          <a:xfrm>
            <a:off x="3519948" y="5004618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Mr. Samiul Hasib (01865828699) at 4:30 PM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E90364-E0B4-1211-1AB9-4F41A7011768}"/>
              </a:ext>
            </a:extLst>
          </p:cNvPr>
          <p:cNvSpPr/>
          <p:nvPr/>
        </p:nvSpPr>
        <p:spPr>
          <a:xfrm>
            <a:off x="6381144" y="501445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grooming session with Mrs. Sajida Khatun (01765896314) at 5:00 PM</a:t>
            </a:r>
          </a:p>
        </p:txBody>
      </p:sp>
    </p:spTree>
    <p:extLst>
      <p:ext uri="{BB962C8B-B14F-4D97-AF65-F5344CB8AC3E}">
        <p14:creationId xmlns:p14="http://schemas.microsoft.com/office/powerpoint/2010/main" val="2447177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1D3BE-2539-B60C-B130-21665A224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24464"/>
            <a:ext cx="10515600" cy="630247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Give your OTP here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OTP is valid for 2 minutes. </a:t>
            </a:r>
            <a:r>
              <a:rPr lang="en-US" sz="1600" u="sng" dirty="0">
                <a:solidFill>
                  <a:schemeClr val="tx1"/>
                </a:solidFill>
              </a:rPr>
              <a:t>Didn’t get OTP?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sz="1400" u="sng" dirty="0">
              <a:solidFill>
                <a:srgbClr val="C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D70065-7682-7EDF-C767-D849CD32AE5A}"/>
              </a:ext>
            </a:extLst>
          </p:cNvPr>
          <p:cNvSpPr/>
          <p:nvPr/>
        </p:nvSpPr>
        <p:spPr>
          <a:xfrm>
            <a:off x="3323300" y="2074604"/>
            <a:ext cx="609602" cy="6292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DDB38-5E21-941A-E7DD-B6D94E6D1787}"/>
              </a:ext>
            </a:extLst>
          </p:cNvPr>
          <p:cNvSpPr/>
          <p:nvPr/>
        </p:nvSpPr>
        <p:spPr>
          <a:xfrm>
            <a:off x="4262281" y="2069688"/>
            <a:ext cx="609602" cy="6292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69F6F-40D4-0399-5FFA-90568358E5BF}"/>
              </a:ext>
            </a:extLst>
          </p:cNvPr>
          <p:cNvSpPr/>
          <p:nvPr/>
        </p:nvSpPr>
        <p:spPr>
          <a:xfrm>
            <a:off x="5196345" y="2069688"/>
            <a:ext cx="609602" cy="6292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D4040D-E4D1-7433-7EA3-9137C5C2FE8A}"/>
              </a:ext>
            </a:extLst>
          </p:cNvPr>
          <p:cNvSpPr/>
          <p:nvPr/>
        </p:nvSpPr>
        <p:spPr>
          <a:xfrm>
            <a:off x="6150074" y="2069688"/>
            <a:ext cx="609602" cy="6292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BA5906-FF39-B981-08F0-B2ED49D3940E}"/>
              </a:ext>
            </a:extLst>
          </p:cNvPr>
          <p:cNvSpPr/>
          <p:nvPr/>
        </p:nvSpPr>
        <p:spPr>
          <a:xfrm>
            <a:off x="7064474" y="2059855"/>
            <a:ext cx="609602" cy="6292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2E573D-24DD-BEC6-70DD-47D2C86CEB08}"/>
              </a:ext>
            </a:extLst>
          </p:cNvPr>
          <p:cNvSpPr/>
          <p:nvPr/>
        </p:nvSpPr>
        <p:spPr>
          <a:xfrm>
            <a:off x="7969041" y="2059856"/>
            <a:ext cx="609602" cy="6292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FC09C1-C7A1-9877-149F-5F02A20958AE}"/>
              </a:ext>
            </a:extLst>
          </p:cNvPr>
          <p:cNvSpPr/>
          <p:nvPr/>
        </p:nvSpPr>
        <p:spPr>
          <a:xfrm>
            <a:off x="5432323" y="3470778"/>
            <a:ext cx="1327355" cy="3932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Verify</a:t>
            </a:r>
          </a:p>
        </p:txBody>
      </p:sp>
    </p:spTree>
    <p:extLst>
      <p:ext uri="{BB962C8B-B14F-4D97-AF65-F5344CB8AC3E}">
        <p14:creationId xmlns:p14="http://schemas.microsoft.com/office/powerpoint/2010/main" val="2240337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-1" y="1231653"/>
            <a:ext cx="589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Mehrab Efti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Veterinary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AD976-3F2B-1FCF-B3D4-1BF0E4D67D04}"/>
              </a:ext>
            </a:extLst>
          </p:cNvPr>
          <p:cNvSpPr txBox="1"/>
          <p:nvPr/>
        </p:nvSpPr>
        <p:spPr>
          <a:xfrm>
            <a:off x="0" y="2324678"/>
            <a:ext cx="21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Today’s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DE896-E83A-A190-2D36-558E1C735DDA}"/>
              </a:ext>
            </a:extLst>
          </p:cNvPr>
          <p:cNvSpPr txBox="1"/>
          <p:nvPr/>
        </p:nvSpPr>
        <p:spPr>
          <a:xfrm>
            <a:off x="10520517" y="1691149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18CE14-007F-8B23-A7CE-9729D7748791}"/>
              </a:ext>
            </a:extLst>
          </p:cNvPr>
          <p:cNvSpPr/>
          <p:nvPr/>
        </p:nvSpPr>
        <p:spPr>
          <a:xfrm>
            <a:off x="10618839" y="1986117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Select Date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EE26FF-28B5-116D-91C8-92113DE4ADCE}"/>
              </a:ext>
            </a:extLst>
          </p:cNvPr>
          <p:cNvSpPr/>
          <p:nvPr/>
        </p:nvSpPr>
        <p:spPr>
          <a:xfrm>
            <a:off x="648930" y="327414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Aditya Das (01765896314) at 11:00 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8F6502-18C7-C843-AA60-2716CCAE5B21}"/>
              </a:ext>
            </a:extLst>
          </p:cNvPr>
          <p:cNvSpPr/>
          <p:nvPr/>
        </p:nvSpPr>
        <p:spPr>
          <a:xfrm>
            <a:off x="3505197" y="327906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Omi Sen (01785469856) at 11:30 AM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ACFE0-59D9-F26D-ED58-B593CB05FDBA}"/>
              </a:ext>
            </a:extLst>
          </p:cNvPr>
          <p:cNvSpPr/>
          <p:nvPr/>
        </p:nvSpPr>
        <p:spPr>
          <a:xfrm>
            <a:off x="6366414" y="3279059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Zian Ahmed (01865896134) at 12:30 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32482C-E840-5BEB-264E-F6C8E974FA60}"/>
              </a:ext>
            </a:extLst>
          </p:cNvPr>
          <p:cNvSpPr/>
          <p:nvPr/>
        </p:nvSpPr>
        <p:spPr>
          <a:xfrm>
            <a:off x="9227607" y="3269224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Nobin Saha (01766896854) at 1:00 PM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1E590-1DA3-E722-92DE-72660E18B153}"/>
              </a:ext>
            </a:extLst>
          </p:cNvPr>
          <p:cNvSpPr/>
          <p:nvPr/>
        </p:nvSpPr>
        <p:spPr>
          <a:xfrm>
            <a:off x="3519948" y="5004618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Samiul Hasib (01865828699) at 2:30 PM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E90364-E0B4-1211-1AB9-4F41A7011768}"/>
              </a:ext>
            </a:extLst>
          </p:cNvPr>
          <p:cNvSpPr/>
          <p:nvPr/>
        </p:nvSpPr>
        <p:spPr>
          <a:xfrm>
            <a:off x="6381144" y="501445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Mrs. Sajida Khatun (01765896314) at 3:00 PM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C6F0F24-855D-6AC8-41CB-277868D35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4096" y="2383401"/>
            <a:ext cx="2379408" cy="188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65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-1" y="1231653"/>
            <a:ext cx="589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31D9C0-F22E-0BC8-1DD5-5BB5D4826062}"/>
              </a:ext>
            </a:extLst>
          </p:cNvPr>
          <p:cNvSpPr txBox="1"/>
          <p:nvPr/>
        </p:nvSpPr>
        <p:spPr>
          <a:xfrm>
            <a:off x="7934632" y="294968"/>
            <a:ext cx="4178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C00000"/>
                </a:solidFill>
              </a:rPr>
              <a:t>Mehrab Efti</a:t>
            </a:r>
          </a:p>
          <a:p>
            <a:pPr algn="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Veterinary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B250F8-84D5-F8FD-D07D-E299B2A9C9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10286180" y="319585"/>
            <a:ext cx="487680" cy="484328"/>
          </a:xfrm>
          <a:prstGeom prst="rect">
            <a:avLst/>
          </a:prstGeom>
        </p:spPr>
      </p:pic>
      <p:pic>
        <p:nvPicPr>
          <p:cNvPr id="12" name="Graphic 11" descr="Ringer with solid fill">
            <a:extLst>
              <a:ext uri="{FF2B5EF4-FFF2-40B4-BE49-F238E27FC236}">
                <a16:creationId xmlns:a16="http://schemas.microsoft.com/office/drawing/2014/main" id="{BB8A1AAD-1AAB-0F86-3C72-BCEDA6519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5613" y="304806"/>
            <a:ext cx="557978" cy="557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EAD976-3F2B-1FCF-B3D4-1BF0E4D67D04}"/>
              </a:ext>
            </a:extLst>
          </p:cNvPr>
          <p:cNvSpPr txBox="1"/>
          <p:nvPr/>
        </p:nvSpPr>
        <p:spPr>
          <a:xfrm>
            <a:off x="0" y="2324678"/>
            <a:ext cx="217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Today’s 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DE896-E83A-A190-2D36-558E1C735DDA}"/>
              </a:ext>
            </a:extLst>
          </p:cNvPr>
          <p:cNvSpPr txBox="1"/>
          <p:nvPr/>
        </p:nvSpPr>
        <p:spPr>
          <a:xfrm>
            <a:off x="10520517" y="1691149"/>
            <a:ext cx="1563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Select Date-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D18CE14-007F-8B23-A7CE-9729D7748791}"/>
              </a:ext>
            </a:extLst>
          </p:cNvPr>
          <p:cNvSpPr/>
          <p:nvPr/>
        </p:nvSpPr>
        <p:spPr>
          <a:xfrm>
            <a:off x="10618839" y="1986117"/>
            <a:ext cx="1494521" cy="3932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21-09-2024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EE26FF-28B5-116D-91C8-92113DE4ADCE}"/>
              </a:ext>
            </a:extLst>
          </p:cNvPr>
          <p:cNvSpPr/>
          <p:nvPr/>
        </p:nvSpPr>
        <p:spPr>
          <a:xfrm>
            <a:off x="648930" y="327414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Aditya Das (01765896314) at 11:00 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8F6502-18C7-C843-AA60-2716CCAE5B21}"/>
              </a:ext>
            </a:extLst>
          </p:cNvPr>
          <p:cNvSpPr/>
          <p:nvPr/>
        </p:nvSpPr>
        <p:spPr>
          <a:xfrm>
            <a:off x="3505197" y="327906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Omi Sen (01785469856) at 11:30 AM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5ACFE0-59D9-F26D-ED58-B593CB05FDBA}"/>
              </a:ext>
            </a:extLst>
          </p:cNvPr>
          <p:cNvSpPr/>
          <p:nvPr/>
        </p:nvSpPr>
        <p:spPr>
          <a:xfrm>
            <a:off x="6366414" y="3279059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Zian Ahmed (01865896134) at 12:30 PM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32482C-E840-5BEB-264E-F6C8E974FA60}"/>
              </a:ext>
            </a:extLst>
          </p:cNvPr>
          <p:cNvSpPr/>
          <p:nvPr/>
        </p:nvSpPr>
        <p:spPr>
          <a:xfrm>
            <a:off x="9227607" y="3269224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Nobin Saha (01766896854) at 1:00 PM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1E590-1DA3-E722-92DE-72660E18B153}"/>
              </a:ext>
            </a:extLst>
          </p:cNvPr>
          <p:cNvSpPr/>
          <p:nvPr/>
        </p:nvSpPr>
        <p:spPr>
          <a:xfrm>
            <a:off x="3519948" y="5004618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Mr. Samiul Hasib (01865828699) at 2:30 PM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E90364-E0B4-1211-1AB9-4F41A7011768}"/>
              </a:ext>
            </a:extLst>
          </p:cNvPr>
          <p:cNvSpPr/>
          <p:nvPr/>
        </p:nvSpPr>
        <p:spPr>
          <a:xfrm>
            <a:off x="6381144" y="5014451"/>
            <a:ext cx="2526890" cy="14256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a veterinary session with Mrs. Sajida Khatun (01765896314) at 3:00 PM</a:t>
            </a:r>
          </a:p>
        </p:txBody>
      </p:sp>
    </p:spTree>
    <p:extLst>
      <p:ext uri="{BB962C8B-B14F-4D97-AF65-F5344CB8AC3E}">
        <p14:creationId xmlns:p14="http://schemas.microsoft.com/office/powerpoint/2010/main" val="1581178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1D3BE-2539-B60C-B130-21665A224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24464"/>
            <a:ext cx="10515600" cy="630247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Reset Password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Enter New Password: 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                                                                                          Password must me same.</a:t>
            </a:r>
          </a:p>
          <a:p>
            <a:r>
              <a:rPr lang="en-US" dirty="0">
                <a:solidFill>
                  <a:schemeClr val="tx1"/>
                </a:solidFill>
              </a:rPr>
              <a:t>Confirm Password: 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                                                                          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                                       </a:t>
            </a:r>
          </a:p>
          <a:p>
            <a:r>
              <a:rPr lang="en-US" sz="1400" u="sng" dirty="0">
                <a:solidFill>
                  <a:srgbClr val="C00000"/>
                </a:solidFill>
              </a:rPr>
              <a:t>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9B8E5A-380C-70B6-24A2-37C268FE23EC}"/>
              </a:ext>
            </a:extLst>
          </p:cNvPr>
          <p:cNvSpPr/>
          <p:nvPr/>
        </p:nvSpPr>
        <p:spPr>
          <a:xfrm>
            <a:off x="3795251" y="1691148"/>
            <a:ext cx="3234813" cy="43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**********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554878-5418-36DF-B89C-6F1C4D3F65D3}"/>
              </a:ext>
            </a:extLst>
          </p:cNvPr>
          <p:cNvSpPr/>
          <p:nvPr/>
        </p:nvSpPr>
        <p:spPr>
          <a:xfrm>
            <a:off x="7128387" y="1759974"/>
            <a:ext cx="255638" cy="255638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7A24A9-7116-C2DF-924D-45822B82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164" y="1292116"/>
            <a:ext cx="3886107" cy="8718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9F66B5-5509-E394-A8E2-87F4CC144BED}"/>
              </a:ext>
            </a:extLst>
          </p:cNvPr>
          <p:cNvSpPr/>
          <p:nvPr/>
        </p:nvSpPr>
        <p:spPr>
          <a:xfrm>
            <a:off x="3805084" y="2433482"/>
            <a:ext cx="3229896" cy="43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**********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9E17E-4551-3FA0-6E92-1977CFC7EE42}"/>
              </a:ext>
            </a:extLst>
          </p:cNvPr>
          <p:cNvSpPr/>
          <p:nvPr/>
        </p:nvSpPr>
        <p:spPr>
          <a:xfrm>
            <a:off x="5432323" y="3490442"/>
            <a:ext cx="1327355" cy="393291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411106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7965D-7184-41E3-EECC-CCC3FB69F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880" y="1702068"/>
            <a:ext cx="8209280" cy="1889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4246880" y="3738880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Most Popular Products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26587E-2C7B-BA05-3010-121655821C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938" t="37628" r="11111" b="16149"/>
          <a:stretch/>
        </p:blipFill>
        <p:spPr>
          <a:xfrm>
            <a:off x="1375410" y="4318000"/>
            <a:ext cx="1140460" cy="7924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EC3713-3830-6ACC-7CE2-F64E9707D033}"/>
              </a:ext>
            </a:extLst>
          </p:cNvPr>
          <p:cNvSpPr txBox="1"/>
          <p:nvPr/>
        </p:nvSpPr>
        <p:spPr>
          <a:xfrm>
            <a:off x="1203960" y="508000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Bed Foam Shape (Large)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Tk. 400 </a:t>
            </a:r>
            <a:r>
              <a:rPr lang="en-US" sz="1400" b="1" dirty="0">
                <a:solidFill>
                  <a:schemeClr val="accent2"/>
                </a:solidFill>
              </a:rPr>
              <a:t>    Tk. 380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183129-CBF7-B886-A298-4901F1C92449}"/>
              </a:ext>
            </a:extLst>
          </p:cNvPr>
          <p:cNvSpPr/>
          <p:nvPr/>
        </p:nvSpPr>
        <p:spPr>
          <a:xfrm>
            <a:off x="1452880" y="612648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98CBB048-C4A6-769E-853C-705799B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61" y="4216399"/>
            <a:ext cx="785822" cy="9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DA194-F6FC-DA6F-CD83-1D54E45350B1}"/>
              </a:ext>
            </a:extLst>
          </p:cNvPr>
          <p:cNvSpPr txBox="1"/>
          <p:nvPr/>
        </p:nvSpPr>
        <p:spPr>
          <a:xfrm>
            <a:off x="3896360" y="5130800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food (800g)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Tk1400 </a:t>
            </a:r>
            <a:r>
              <a:rPr lang="en-US" sz="1400" b="1" dirty="0">
                <a:solidFill>
                  <a:schemeClr val="accent2"/>
                </a:solidFill>
              </a:rPr>
              <a:t>  Tk 1350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3450A-5A1B-7B74-9349-2639449F1067}"/>
              </a:ext>
            </a:extLst>
          </p:cNvPr>
          <p:cNvSpPr/>
          <p:nvPr/>
        </p:nvSpPr>
        <p:spPr>
          <a:xfrm>
            <a:off x="417576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4" name="Picture 18">
            <a:extLst>
              <a:ext uri="{FF2B5EF4-FFF2-40B4-BE49-F238E27FC236}">
                <a16:creationId xmlns:a16="http://schemas.microsoft.com/office/drawing/2014/main" id="{4B7C59B8-A8E4-5D8B-95A1-7F0C2363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22" y="4145892"/>
            <a:ext cx="812798" cy="9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D86FC0-902A-9505-2902-6554A26B69BF}"/>
              </a:ext>
            </a:extLst>
          </p:cNvPr>
          <p:cNvSpPr txBox="1"/>
          <p:nvPr/>
        </p:nvSpPr>
        <p:spPr>
          <a:xfrm>
            <a:off x="6710680" y="509016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400" i="0" dirty="0">
                <a:solidFill>
                  <a:srgbClr val="000000"/>
                </a:solidFill>
                <a:effectLst/>
              </a:rPr>
              <a:t>Helminticide-L Deworming Tablet (1 Strip)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7FE39D-8236-C02F-18BD-11BD2BA3A937}"/>
              </a:ext>
            </a:extLst>
          </p:cNvPr>
          <p:cNvSpPr/>
          <p:nvPr/>
        </p:nvSpPr>
        <p:spPr>
          <a:xfrm>
            <a:off x="699008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id="{6EFC9B8F-9054-46F8-8018-89057F46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82" y="4092367"/>
            <a:ext cx="792478" cy="9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58C1BA-89D3-AB82-BF24-3E1E7EA89ADE}"/>
              </a:ext>
            </a:extLst>
          </p:cNvPr>
          <p:cNvSpPr txBox="1"/>
          <p:nvPr/>
        </p:nvSpPr>
        <p:spPr>
          <a:xfrm>
            <a:off x="9728200" y="5029200"/>
            <a:ext cx="15087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SmartHeart Adult Dog Food Chicken And Egg (20Kg)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6420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A36B84-1723-D1DC-DE96-5B161AEEF5E8}"/>
              </a:ext>
            </a:extLst>
          </p:cNvPr>
          <p:cNvSpPr/>
          <p:nvPr/>
        </p:nvSpPr>
        <p:spPr>
          <a:xfrm>
            <a:off x="1004824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338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3A65F12-14F7-076A-9E7B-098F46EB48C0}"/>
              </a:ext>
            </a:extLst>
          </p:cNvPr>
          <p:cNvSpPr/>
          <p:nvPr/>
        </p:nvSpPr>
        <p:spPr>
          <a:xfrm>
            <a:off x="0" y="1198880"/>
            <a:ext cx="12192000" cy="4775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44C77-4092-3D10-9E51-42687E44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773680" cy="1148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33D34-8D52-6B9F-FAD9-CE4C0F49F886}"/>
              </a:ext>
            </a:extLst>
          </p:cNvPr>
          <p:cNvSpPr/>
          <p:nvPr/>
        </p:nvSpPr>
        <p:spPr>
          <a:xfrm>
            <a:off x="3687097" y="609595"/>
            <a:ext cx="4817806" cy="4424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Search your product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BA51-57C0-5446-2749-1DAAE04BB3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4133" t="1152" r="24133" b="984"/>
          <a:stretch/>
        </p:blipFill>
        <p:spPr>
          <a:xfrm>
            <a:off x="8890000" y="103276"/>
            <a:ext cx="487680" cy="484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0108C-C5CB-A61F-9275-AA128550C520}"/>
              </a:ext>
            </a:extLst>
          </p:cNvPr>
          <p:cNvSpPr txBox="1"/>
          <p:nvPr/>
        </p:nvSpPr>
        <p:spPr>
          <a:xfrm>
            <a:off x="85953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My Account</a:t>
            </a:r>
          </a:p>
        </p:txBody>
      </p:sp>
      <p:pic>
        <p:nvPicPr>
          <p:cNvPr id="4106" name="Picture 10" descr="Add To Cart Vector Art, Icons, and Graphics for Free Download">
            <a:extLst>
              <a:ext uri="{FF2B5EF4-FFF2-40B4-BE49-F238E27FC236}">
                <a16:creationId xmlns:a16="http://schemas.microsoft.com/office/drawing/2014/main" id="{17A85E37-495D-CB27-1FAE-B126CD82F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16800" r="12133" b="17600"/>
          <a:stretch/>
        </p:blipFill>
        <p:spPr bwMode="auto">
          <a:xfrm>
            <a:off x="10068560" y="136945"/>
            <a:ext cx="528320" cy="45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7211F-5932-DECC-5219-E0AD30CCCBB5}"/>
              </a:ext>
            </a:extLst>
          </p:cNvPr>
          <p:cNvSpPr txBox="1"/>
          <p:nvPr/>
        </p:nvSpPr>
        <p:spPr>
          <a:xfrm>
            <a:off x="9814560" y="568960"/>
            <a:ext cx="1107440" cy="31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Add to Cart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57965D-7184-41E3-EECC-CCC3FB69F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880" y="1702068"/>
            <a:ext cx="8209280" cy="1889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2ACE53-8A33-70D6-7FF6-4F60E36BCEFC}"/>
              </a:ext>
            </a:extLst>
          </p:cNvPr>
          <p:cNvSpPr/>
          <p:nvPr/>
        </p:nvSpPr>
        <p:spPr>
          <a:xfrm>
            <a:off x="11176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9C9261-A6AD-D02F-56A9-368D856502EF}"/>
              </a:ext>
            </a:extLst>
          </p:cNvPr>
          <p:cNvSpPr/>
          <p:nvPr/>
        </p:nvSpPr>
        <p:spPr>
          <a:xfrm>
            <a:off x="20624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Shop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9DE075-AB08-6610-5971-7770B837441A}"/>
              </a:ext>
            </a:extLst>
          </p:cNvPr>
          <p:cNvSpPr/>
          <p:nvPr/>
        </p:nvSpPr>
        <p:spPr>
          <a:xfrm>
            <a:off x="41452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004A60-7388-2A87-AA4E-78EC4785AD38}"/>
              </a:ext>
            </a:extLst>
          </p:cNvPr>
          <p:cNvSpPr/>
          <p:nvPr/>
        </p:nvSpPr>
        <p:spPr>
          <a:xfrm>
            <a:off x="6278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5FABC-2DC5-D5CD-C6EE-B37AF13461B5}"/>
              </a:ext>
            </a:extLst>
          </p:cNvPr>
          <p:cNvSpPr/>
          <p:nvPr/>
        </p:nvSpPr>
        <p:spPr>
          <a:xfrm>
            <a:off x="8564880" y="120904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A86B89-0172-2374-2DFB-E3746C7A8AF4}"/>
              </a:ext>
            </a:extLst>
          </p:cNvPr>
          <p:cNvSpPr/>
          <p:nvPr/>
        </p:nvSpPr>
        <p:spPr>
          <a:xfrm>
            <a:off x="10728960" y="1198880"/>
            <a:ext cx="1330960" cy="43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A38233-211F-91FF-465E-6007ED314348}"/>
              </a:ext>
            </a:extLst>
          </p:cNvPr>
          <p:cNvSpPr txBox="1"/>
          <p:nvPr/>
        </p:nvSpPr>
        <p:spPr>
          <a:xfrm>
            <a:off x="4246880" y="3738880"/>
            <a:ext cx="346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Most Popular Products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26587E-2C7B-BA05-3010-121655821C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938" t="37628" r="11111" b="16149"/>
          <a:stretch/>
        </p:blipFill>
        <p:spPr>
          <a:xfrm>
            <a:off x="1375410" y="4318000"/>
            <a:ext cx="1140460" cy="7924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EC3713-3830-6ACC-7CE2-F64E9707D033}"/>
              </a:ext>
            </a:extLst>
          </p:cNvPr>
          <p:cNvSpPr txBox="1"/>
          <p:nvPr/>
        </p:nvSpPr>
        <p:spPr>
          <a:xfrm>
            <a:off x="1203960" y="508000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Bed Foam Shape (Large)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Tk. 400 </a:t>
            </a:r>
            <a:r>
              <a:rPr lang="en-US" sz="1400" b="1" dirty="0">
                <a:solidFill>
                  <a:schemeClr val="accent2"/>
                </a:solidFill>
              </a:rPr>
              <a:t>    Tk. 380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183129-CBF7-B886-A298-4901F1C92449}"/>
              </a:ext>
            </a:extLst>
          </p:cNvPr>
          <p:cNvSpPr/>
          <p:nvPr/>
        </p:nvSpPr>
        <p:spPr>
          <a:xfrm>
            <a:off x="1452880" y="612648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98CBB048-C4A6-769E-853C-705799B1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61" y="4216399"/>
            <a:ext cx="785822" cy="9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DA194-F6FC-DA6F-CD83-1D54E45350B1}"/>
              </a:ext>
            </a:extLst>
          </p:cNvPr>
          <p:cNvSpPr txBox="1"/>
          <p:nvPr/>
        </p:nvSpPr>
        <p:spPr>
          <a:xfrm>
            <a:off x="3896360" y="5130800"/>
            <a:ext cx="1508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Premium Cat food (800g)</a:t>
            </a:r>
          </a:p>
          <a:p>
            <a:r>
              <a:rPr lang="en-US" sz="1400" b="1" strike="sngStrike" dirty="0">
                <a:solidFill>
                  <a:schemeClr val="accent2"/>
                </a:solidFill>
              </a:rPr>
              <a:t>Tk1400 </a:t>
            </a:r>
            <a:r>
              <a:rPr lang="en-US" sz="1400" b="1" dirty="0">
                <a:solidFill>
                  <a:schemeClr val="accent2"/>
                </a:solidFill>
              </a:rPr>
              <a:t>  Tk 1350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53450A-5A1B-7B74-9349-2639449F1067}"/>
              </a:ext>
            </a:extLst>
          </p:cNvPr>
          <p:cNvSpPr/>
          <p:nvPr/>
        </p:nvSpPr>
        <p:spPr>
          <a:xfrm>
            <a:off x="417576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4" name="Picture 18">
            <a:extLst>
              <a:ext uri="{FF2B5EF4-FFF2-40B4-BE49-F238E27FC236}">
                <a16:creationId xmlns:a16="http://schemas.microsoft.com/office/drawing/2014/main" id="{4B7C59B8-A8E4-5D8B-95A1-7F0C2363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22" y="4145892"/>
            <a:ext cx="812798" cy="96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AD86FC0-902A-9505-2902-6554A26B69BF}"/>
              </a:ext>
            </a:extLst>
          </p:cNvPr>
          <p:cNvSpPr txBox="1"/>
          <p:nvPr/>
        </p:nvSpPr>
        <p:spPr>
          <a:xfrm>
            <a:off x="6710680" y="5090160"/>
            <a:ext cx="15087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400" i="0" dirty="0">
                <a:solidFill>
                  <a:srgbClr val="000000"/>
                </a:solidFill>
                <a:effectLst/>
              </a:rPr>
              <a:t>Helminticide-L Deworming Tablet (1 Strip)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100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77FE39D-8236-C02F-18BD-11BD2BA3A937}"/>
              </a:ext>
            </a:extLst>
          </p:cNvPr>
          <p:cNvSpPr/>
          <p:nvPr/>
        </p:nvSpPr>
        <p:spPr>
          <a:xfrm>
            <a:off x="699008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id="{6EFC9B8F-9054-46F8-8018-89057F46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82" y="4092367"/>
            <a:ext cx="792478" cy="92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58C1BA-89D3-AB82-BF24-3E1E7EA89ADE}"/>
              </a:ext>
            </a:extLst>
          </p:cNvPr>
          <p:cNvSpPr txBox="1"/>
          <p:nvPr/>
        </p:nvSpPr>
        <p:spPr>
          <a:xfrm>
            <a:off x="9728200" y="5029200"/>
            <a:ext cx="150876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>
                <a:solidFill>
                  <a:srgbClr val="000000"/>
                </a:solidFill>
                <a:effectLst/>
              </a:rPr>
              <a:t>SmartHeart Adult Dog Food Chicken And Egg (20Kg)</a:t>
            </a:r>
          </a:p>
          <a:p>
            <a:pPr algn="ctr"/>
            <a:r>
              <a:rPr lang="en-US" sz="1400" b="1" dirty="0">
                <a:solidFill>
                  <a:schemeClr val="accent2"/>
                </a:solidFill>
              </a:rPr>
              <a:t>Tk 6420</a:t>
            </a:r>
            <a:endParaRPr lang="en-US" sz="1400" b="1" i="0" dirty="0">
              <a:solidFill>
                <a:schemeClr val="accent2"/>
              </a:solidFill>
              <a:effectLst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A36B84-1723-D1DC-DE96-5B161AEEF5E8}"/>
              </a:ext>
            </a:extLst>
          </p:cNvPr>
          <p:cNvSpPr/>
          <p:nvPr/>
        </p:nvSpPr>
        <p:spPr>
          <a:xfrm>
            <a:off x="10048240" y="6146800"/>
            <a:ext cx="934720" cy="3251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 to Cart</a:t>
            </a:r>
          </a:p>
        </p:txBody>
      </p:sp>
      <p:pic>
        <p:nvPicPr>
          <p:cNvPr id="3" name="Graphic 2" descr="Call center with solid fill">
            <a:extLst>
              <a:ext uri="{FF2B5EF4-FFF2-40B4-BE49-F238E27FC236}">
                <a16:creationId xmlns:a16="http://schemas.microsoft.com/office/drawing/2014/main" id="{C1226A09-88AD-9B73-7524-3F545C4027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84192" y="39328"/>
            <a:ext cx="614516" cy="61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3DD6-614C-DAAD-D5E1-D04F3EBEDF4A}"/>
              </a:ext>
            </a:extLst>
          </p:cNvPr>
          <p:cNvSpPr txBox="1"/>
          <p:nvPr/>
        </p:nvSpPr>
        <p:spPr>
          <a:xfrm>
            <a:off x="10940353" y="564044"/>
            <a:ext cx="110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Helpline- 10360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1960A-8785-B036-5C7F-82E5FBAD197F}"/>
              </a:ext>
            </a:extLst>
          </p:cNvPr>
          <p:cNvSpPr txBox="1"/>
          <p:nvPr/>
        </p:nvSpPr>
        <p:spPr>
          <a:xfrm>
            <a:off x="3387214" y="49161"/>
            <a:ext cx="5417572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Delivery Charge </a:t>
            </a:r>
            <a:r>
              <a:rPr lang="en-US" sz="1200" b="1" dirty="0"/>
              <a:t>Tk 40/- </a:t>
            </a:r>
            <a:r>
              <a:rPr lang="en-US" sz="1200" dirty="0"/>
              <a:t>within Dhaka City.</a:t>
            </a:r>
          </a:p>
          <a:p>
            <a:pPr algn="ctr"/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Free Delivery </a:t>
            </a:r>
            <a:r>
              <a:rPr lang="en-US" sz="1200" dirty="0"/>
              <a:t>within Dhaka City for Orders above </a:t>
            </a:r>
            <a:r>
              <a:rPr lang="en-US" sz="1200" b="1" dirty="0"/>
              <a:t>Tk 1800/-</a:t>
            </a:r>
          </a:p>
          <a:p>
            <a:endParaRPr lang="en-US" sz="1200" dirty="0"/>
          </a:p>
          <a:p>
            <a:endParaRPr lang="en-US" sz="1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68A599-96CB-B9C4-518A-35F50EC87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445676"/>
              </p:ext>
            </p:extLst>
          </p:nvPr>
        </p:nvGraphicFramePr>
        <p:xfrm>
          <a:off x="2444955" y="1702892"/>
          <a:ext cx="1989393" cy="1112520"/>
        </p:xfrm>
        <a:graphic>
          <a:graphicData uri="http://schemas.openxmlformats.org/drawingml/2006/table">
            <a:tbl>
              <a:tblPr bandRow="1"/>
              <a:tblGrid>
                <a:gridCol w="1989393">
                  <a:extLst>
                    <a:ext uri="{9D8B030D-6E8A-4147-A177-3AD203B41FA5}">
                      <a16:colId xmlns:a16="http://schemas.microsoft.com/office/drawing/2014/main" val="11802945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Food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92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Accessories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31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Medicine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0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242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4534</Words>
  <Application>Microsoft Office PowerPoint</Application>
  <PresentationFormat>Widescreen</PresentationFormat>
  <Paragraphs>1515</Paragraphs>
  <Slides>61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ADLaM Display</vt:lpstr>
      <vt:lpstr>Aptos</vt:lpstr>
      <vt:lpstr>Aptos Display</vt:lpstr>
      <vt:lpstr>Arial</vt:lpstr>
      <vt:lpstr>IBM Plex Sans</vt:lpstr>
      <vt:lpstr>Montserrat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ARITRA BASAK JOY</dc:creator>
  <cp:lastModifiedBy>ARITRA BASAK JOY</cp:lastModifiedBy>
  <cp:revision>23</cp:revision>
  <dcterms:created xsi:type="dcterms:W3CDTF">2024-09-25T00:34:25Z</dcterms:created>
  <dcterms:modified xsi:type="dcterms:W3CDTF">2024-09-27T02:52:21Z</dcterms:modified>
</cp:coreProperties>
</file>